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60" r:id="rId3"/>
    <p:sldId id="257" r:id="rId4"/>
    <p:sldId id="258" r:id="rId5"/>
    <p:sldId id="262" r:id="rId6"/>
    <p:sldId id="267" r:id="rId7"/>
    <p:sldId id="266" r:id="rId8"/>
  </p:sldIdLst>
  <p:sldSz cx="12192000" cy="6858000"/>
  <p:notesSz cx="6858000" cy="9144000"/>
  <p:defaultTextStyle>
    <a:defPPr>
      <a:defRPr lang="en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951"/>
    <p:restoredTop sz="94654"/>
  </p:normalViewPr>
  <p:slideViewPr>
    <p:cSldViewPr snapToGrid="0" snapToObjects="1">
      <p:cViewPr varScale="1">
        <p:scale>
          <a:sx n="104" d="100"/>
          <a:sy n="104" d="100"/>
        </p:scale>
        <p:origin x="110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EF8E76-3B5E-8940-B4F2-1CA8D0ABD893}" type="datetimeFigureOut">
              <a:rPr lang="en-LT" smtClean="0"/>
              <a:t>2021-08-27</a:t>
            </a:fld>
            <a:endParaRPr lang="en-L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L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98AEF3-1B80-2044-BD05-3DB99BDFB465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974877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98AEF3-1B80-2044-BD05-3DB99BDFB465}" type="slidenum">
              <a:rPr lang="en-LT" smtClean="0"/>
              <a:t>1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0190351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98AEF3-1B80-2044-BD05-3DB99BDFB465}" type="slidenum">
              <a:rPr lang="en-LT" smtClean="0"/>
              <a:t>7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0577240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F4F677-13D1-AD4C-A286-A91E281148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5A44B3-3B8C-B047-8B4E-5943CBB794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01EA26-7C07-5046-9536-A24FC0C0C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EC98B-4035-4849-B3A5-813F4D44D121}" type="datetime1">
              <a:rPr lang="en-US" smtClean="0"/>
              <a:t>8/27/21</a:t>
            </a:fld>
            <a:endParaRPr lang="en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C71A6D-C156-3640-AE69-B39299DA3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Neringa Valuntonyte </a:t>
            </a:r>
            <a:endParaRPr lang="en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825F60-034B-7C40-B99F-E1E0C4548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6826-4ABB-4D41-85A7-8C53B83B26FC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846580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88687-ED27-A545-BA92-9634B7879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EDDD3B-8F7E-5544-8C02-102D5C00C7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6205BB-6482-7C48-ABF1-0BA309D7D2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8C77F-FB64-1845-AE39-C502381B7991}" type="datetime1">
              <a:rPr lang="en-US" smtClean="0"/>
              <a:t>8/27/21</a:t>
            </a:fld>
            <a:endParaRPr lang="en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DB73C-442C-0045-AC15-9EDE65B893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Neringa Valuntonyte </a:t>
            </a:r>
            <a:endParaRPr lang="en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55F2D3-2417-A34F-AECE-74B8090C9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6826-4ABB-4D41-85A7-8C53B83B26FC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880188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A17180-12EC-5546-A582-EBF80033C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6593D5-FC07-2A40-BE47-F9B7DF174A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CB5C16-082E-5844-8EF7-628C0E3DFD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7DF52-5F0C-0E4F-A550-DB7C8C8E1CF7}" type="datetime1">
              <a:rPr lang="en-US" smtClean="0"/>
              <a:t>8/27/21</a:t>
            </a:fld>
            <a:endParaRPr lang="en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F77B86-2AD7-894C-93D7-31AFECBDD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Neringa Valuntonyte </a:t>
            </a:r>
            <a:endParaRPr lang="en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CC7111-D0F7-8B4C-BD45-38EC78E22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6826-4ABB-4D41-85A7-8C53B83B26FC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36596913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A34C0-3CFD-3D42-8827-1593CB812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F43C4C-3C79-5444-A878-B5EA2BCC1C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BAFA7E-8A2C-8249-8BD1-A7431C4764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94C91C-C74B-B147-B99D-92EE5F97F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E82C8-4DDD-734B-B8F6-DDB8FFC9A9AA}" type="datetime1">
              <a:rPr lang="en-US" smtClean="0"/>
              <a:t>8/27/21</a:t>
            </a:fld>
            <a:endParaRPr lang="en-L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44BB3A-F931-BE4F-A41E-5FF95B6DF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Neringa Valuntonyte </a:t>
            </a:r>
            <a:endParaRPr lang="en-L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663A55-4443-6440-8D0C-B4FF3014F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6826-4ABB-4D41-85A7-8C53B83B26FC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844207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DF629A-0060-854B-807D-AF17E59CE1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100AB0-9ED4-F844-9D84-FDDB276AEA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C6864B-CA74-D243-97AF-B82E706222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F53930-B1FE-5146-BD31-FBC083614E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C516DF8-12AF-B94A-8FBD-3C8B64611F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3FEE872-F5CB-134B-BE61-D12E7BE846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886BE-370C-D944-A001-9ABD44E62D3B}" type="datetime1">
              <a:rPr lang="en-US" smtClean="0"/>
              <a:t>8/27/21</a:t>
            </a:fld>
            <a:endParaRPr lang="en-L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C8470A2-5F1E-F84A-A83B-BD0AAE845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Neringa Valuntonyte </a:t>
            </a:r>
            <a:endParaRPr lang="en-L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A2AF110-262C-674F-9FF7-CF0BBEC36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6826-4ABB-4D41-85A7-8C53B83B26FC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0103183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0EE801-E64B-3D48-8110-9EDB4CB24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B310278-2A25-F341-B6B2-CF8389091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97A9E-A257-974F-AF42-78F2769226DF}" type="datetime1">
              <a:rPr lang="en-US" smtClean="0"/>
              <a:t>8/27/21</a:t>
            </a:fld>
            <a:endParaRPr lang="en-L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22468F-207E-8D45-8B4F-819835A2C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Neringa Valuntonyte </a:t>
            </a:r>
            <a:endParaRPr lang="en-L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AD49FA-C59D-FC4C-B75B-F24D4CAA3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6826-4ABB-4D41-85A7-8C53B83B26FC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2105783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211335-30E4-D14E-8EAC-54986ED884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47FE4-5830-0643-A96D-4526EA324098}" type="datetime1">
              <a:rPr lang="en-US" smtClean="0"/>
              <a:t>8/27/21</a:t>
            </a:fld>
            <a:endParaRPr lang="en-L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7F10566-DDEA-474A-9823-9E91D9B17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Neringa Valuntonyte </a:t>
            </a:r>
            <a:endParaRPr lang="en-L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D3E190-E2B8-1241-A4D5-5DD58E8B3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6826-4ABB-4D41-85A7-8C53B83B26FC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42130765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C4D15-3E6B-1345-BC57-4C2CFA2CC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953AF9-7A85-9248-A063-791E02B1D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5AC15E-234A-BF4C-8551-A541931A09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826BCB-ED3D-7343-BFD1-2D81DF61E0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1DE27-D43F-3346-B3F4-03E49A17F0D6}" type="datetime1">
              <a:rPr lang="en-US" smtClean="0"/>
              <a:t>8/27/21</a:t>
            </a:fld>
            <a:endParaRPr lang="en-L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3EE0C6-BCBD-B440-B2AC-00F53B591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Neringa Valuntonyte </a:t>
            </a:r>
            <a:endParaRPr lang="en-L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07CBB4-8495-4B4F-89D7-1BBDE24DA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6826-4ABB-4D41-85A7-8C53B83B26FC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921676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76C84-BF69-F643-A442-1D1B76DCB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7278CBD-4395-9C4B-BFA0-DB96995C90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L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9483A5-2F22-A146-A045-F25E787877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9C1968-66B1-6F46-8428-52B1E9688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4E15B-486A-A140-A9D4-6D3B708A7B0D}" type="datetime1">
              <a:rPr lang="en-US" smtClean="0"/>
              <a:t>8/27/21</a:t>
            </a:fld>
            <a:endParaRPr lang="en-L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99BCB1-7CC1-F54C-8BAC-6ECF1C4AE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Neringa Valuntonyte </a:t>
            </a:r>
            <a:endParaRPr lang="en-L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5C21DE-1778-4C47-B0FC-956AEB73D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6826-4ABB-4D41-85A7-8C53B83B26FC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9858033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E7FBB-B962-5142-87CE-BC8C76938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03CFEB-60D1-7E46-B83C-FF58515B80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86E368-ABD9-1A41-9392-8AC98236D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39FCB-1CEC-184A-B95B-F5AA4D4B5FE1}" type="datetime1">
              <a:rPr lang="en-US" smtClean="0"/>
              <a:t>8/27/21</a:t>
            </a:fld>
            <a:endParaRPr lang="en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4E82CF-0770-EF42-98DB-687465E19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Neringa Valuntonyte </a:t>
            </a:r>
            <a:endParaRPr lang="en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89EEB5-2F5E-8046-83EB-D68A9127A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6826-4ABB-4D41-85A7-8C53B83B26FC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97244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86CF05A-6E3D-4D42-9D21-5300A0CD53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FA0EEB8-30EB-E141-884E-C2D36AB7CF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4484D9-BBAF-144B-901D-43414DB57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63067-10C1-2A49-9725-068060E8E603}" type="datetime1">
              <a:rPr lang="en-US" smtClean="0"/>
              <a:t>8/27/21</a:t>
            </a:fld>
            <a:endParaRPr lang="en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95D365-1B01-2940-8401-CC3CC5814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Neringa Valuntonyte </a:t>
            </a:r>
            <a:endParaRPr lang="en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CCFE13-5AF0-B045-86E1-7A5AA654B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6826-4ABB-4D41-85A7-8C53B83B26FC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241769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F44BB89-ECA7-7546-A2D8-8850D44EA9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32DEE6-BAD3-174D-A0B0-1FC6CBF271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DD25DA-7031-F94B-B3D6-9F4F1F3F0E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AF00-AB41-374F-B930-7AAC5E66802B}" type="datetime1">
              <a:rPr lang="en-US" smtClean="0"/>
              <a:t>8/27/21</a:t>
            </a:fld>
            <a:endParaRPr lang="en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3EF89B-EA26-5145-B4E2-9DD628E8E0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© Neringa Valuntonyte </a:t>
            </a:r>
            <a:endParaRPr lang="en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CD1B88-823D-A046-93B9-C54CB96400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E86826-4ABB-4D41-85A7-8C53B83B26FC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087739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picture containing person, music, piano&#10;&#10;Description automatically generated">
            <a:extLst>
              <a:ext uri="{FF2B5EF4-FFF2-40B4-BE49-F238E27FC236}">
                <a16:creationId xmlns:a16="http://schemas.microsoft.com/office/drawing/2014/main" id="{CB9C4309-3EC8-9747-9834-ED071ECBD0A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390" r="25607" b="2949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7" name="Rectangle 13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8C99FFA-3709-AA46-91B8-A8E5F0E5D4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Autofit/>
          </a:bodyPr>
          <a:lstStyle/>
          <a:p>
            <a:pPr algn="l"/>
            <a:r>
              <a:rPr lang="en-LT" sz="3200" dirty="0"/>
              <a:t>AKADEMINĖS MUZIKOS ATLIKĖJO </a:t>
            </a:r>
            <a:r>
              <a:rPr lang="en-LT" sz="3200" i="1" dirty="0"/>
              <a:t>PERSONOS</a:t>
            </a:r>
            <a:r>
              <a:rPr lang="en-LT" sz="3200" dirty="0"/>
              <a:t> KŪRIMAS: NUO SCENOS IKI ASMENINIO PREKĖS ŽENKLO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CA1F4F-5EF8-DF49-9F4F-589245F71F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en-LT" sz="2000" dirty="0"/>
              <a:t>MENO PROJEKTO TIRIAMOSIOS DALIES PRISTATYMAS</a:t>
            </a:r>
          </a:p>
          <a:p>
            <a:pPr algn="l"/>
            <a:endParaRPr lang="en-LT" sz="2000" dirty="0"/>
          </a:p>
          <a:p>
            <a:pPr algn="l"/>
            <a:r>
              <a:rPr lang="en-LT" sz="2000" dirty="0"/>
              <a:t>NERINGA VALUNTONYTĖ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F323A61-6310-3945-BFA5-2D16FFE853E1}"/>
              </a:ext>
            </a:extLst>
          </p:cNvPr>
          <p:cNvSpPr txBox="1"/>
          <p:nvPr/>
        </p:nvSpPr>
        <p:spPr>
          <a:xfrm>
            <a:off x="9404694" y="6611768"/>
            <a:ext cx="280913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/>
              <a:t>Lang Lang in Disney Hall. (Lawrence K. Ho / Los Angeles Times)</a:t>
            </a:r>
            <a:endParaRPr lang="en-GB" sz="1000" dirty="0"/>
          </a:p>
          <a:p>
            <a:endParaRPr lang="en-LT" dirty="0"/>
          </a:p>
        </p:txBody>
      </p:sp>
    </p:spTree>
    <p:extLst>
      <p:ext uri="{BB962C8B-B14F-4D97-AF65-F5344CB8AC3E}">
        <p14:creationId xmlns:p14="http://schemas.microsoft.com/office/powerpoint/2010/main" val="22253124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7AE9375-4664-4DB2-922D-2782A6E439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21561D4-E10D-4342-8CEE-874044539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69925"/>
            <a:ext cx="4508946" cy="1325563"/>
          </a:xfrm>
        </p:spPr>
        <p:txBody>
          <a:bodyPr anchor="b">
            <a:normAutofit/>
          </a:bodyPr>
          <a:lstStyle/>
          <a:p>
            <a:pPr algn="r"/>
            <a:r>
              <a:rPr lang="en-LT" dirty="0">
                <a:solidFill>
                  <a:schemeClr val="bg1"/>
                </a:solidFill>
              </a:rPr>
              <a:t>Tyrimo aktualumas ir naujumas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E504C98-6397-41C1-A8D8-2D9C4ED30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26210" y="2026340"/>
            <a:ext cx="5220936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DE5389-A034-3E48-B884-97F1DEE327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2666" y="2398956"/>
            <a:ext cx="9923033" cy="3789115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GB" sz="2600" dirty="0">
                <a:solidFill>
                  <a:schemeClr val="bg1"/>
                </a:solidFill>
              </a:rPr>
              <a:t>Per </a:t>
            </a:r>
            <a:r>
              <a:rPr lang="en-GB" sz="2600" dirty="0" err="1">
                <a:solidFill>
                  <a:schemeClr val="bg1"/>
                </a:solidFill>
              </a:rPr>
              <a:t>pastaruosius</a:t>
            </a:r>
            <a:r>
              <a:rPr lang="en-GB" sz="2600" dirty="0">
                <a:solidFill>
                  <a:schemeClr val="bg1"/>
                </a:solidFill>
              </a:rPr>
              <a:t> 20 </a:t>
            </a:r>
            <a:r>
              <a:rPr lang="en-GB" sz="2600" dirty="0" err="1">
                <a:solidFill>
                  <a:schemeClr val="bg1"/>
                </a:solidFill>
              </a:rPr>
              <a:t>metu</a:t>
            </a:r>
            <a:r>
              <a:rPr lang="en-GB" sz="2600" dirty="0">
                <a:solidFill>
                  <a:schemeClr val="bg1"/>
                </a:solidFill>
              </a:rPr>
              <a:t>̨ </a:t>
            </a:r>
            <a:r>
              <a:rPr lang="en-GB" sz="2600" dirty="0" err="1">
                <a:solidFill>
                  <a:schemeClr val="bg1"/>
                </a:solidFill>
              </a:rPr>
              <a:t>reikšmingai</a:t>
            </a:r>
            <a:r>
              <a:rPr lang="en-GB" sz="2600" dirty="0">
                <a:solidFill>
                  <a:schemeClr val="bg1"/>
                </a:solidFill>
              </a:rPr>
              <a:t> </a:t>
            </a:r>
            <a:r>
              <a:rPr lang="en-GB" sz="2600" dirty="0" err="1">
                <a:solidFill>
                  <a:schemeClr val="bg1"/>
                </a:solidFill>
              </a:rPr>
              <a:t>pasikeitusi</a:t>
            </a:r>
            <a:r>
              <a:rPr lang="en-GB" sz="2600" dirty="0">
                <a:solidFill>
                  <a:schemeClr val="bg1"/>
                </a:solidFill>
              </a:rPr>
              <a:t> </a:t>
            </a:r>
            <a:r>
              <a:rPr lang="en-GB" sz="2600" dirty="0" err="1">
                <a:solidFill>
                  <a:schemeClr val="bg1"/>
                </a:solidFill>
              </a:rPr>
              <a:t>akademine</a:t>
            </a:r>
            <a:r>
              <a:rPr lang="en-GB" sz="2600" dirty="0">
                <a:solidFill>
                  <a:schemeClr val="bg1"/>
                </a:solidFill>
              </a:rPr>
              <a:t>̇ </a:t>
            </a:r>
            <a:r>
              <a:rPr lang="en-GB" sz="2600" dirty="0" err="1">
                <a:solidFill>
                  <a:schemeClr val="bg1"/>
                </a:solidFill>
              </a:rPr>
              <a:t>kultūra</a:t>
            </a:r>
            <a:r>
              <a:rPr lang="en-GB" sz="2600" dirty="0">
                <a:solidFill>
                  <a:schemeClr val="bg1"/>
                </a:solidFill>
              </a:rPr>
              <a:t> </a:t>
            </a:r>
            <a:r>
              <a:rPr lang="en-GB" sz="2600" dirty="0" err="1">
                <a:solidFill>
                  <a:schemeClr val="bg1"/>
                </a:solidFill>
              </a:rPr>
              <a:t>lėme</a:t>
            </a:r>
            <a:r>
              <a:rPr lang="en-GB" sz="2600" dirty="0">
                <a:solidFill>
                  <a:schemeClr val="bg1"/>
                </a:solidFill>
              </a:rPr>
              <a:t>̇ </a:t>
            </a:r>
            <a:r>
              <a:rPr lang="en-GB" sz="2600" dirty="0" err="1">
                <a:solidFill>
                  <a:schemeClr val="bg1"/>
                </a:solidFill>
              </a:rPr>
              <a:t>nauja</a:t>
            </a:r>
            <a:r>
              <a:rPr lang="en-GB" sz="2600" dirty="0">
                <a:solidFill>
                  <a:schemeClr val="bg1"/>
                </a:solidFill>
              </a:rPr>
              <a:t>̨ </a:t>
            </a:r>
            <a:r>
              <a:rPr lang="en-GB" sz="2600" dirty="0" err="1">
                <a:solidFill>
                  <a:schemeClr val="bg1"/>
                </a:solidFill>
              </a:rPr>
              <a:t>atlikėju</a:t>
            </a:r>
            <a:r>
              <a:rPr lang="en-GB" sz="2600" dirty="0">
                <a:solidFill>
                  <a:schemeClr val="bg1"/>
                </a:solidFill>
              </a:rPr>
              <a:t>̨ </a:t>
            </a:r>
            <a:r>
              <a:rPr lang="en-GB" sz="2600" dirty="0" err="1">
                <a:solidFill>
                  <a:schemeClr val="bg1"/>
                </a:solidFill>
              </a:rPr>
              <a:t>funkcionavimo</a:t>
            </a:r>
            <a:r>
              <a:rPr lang="en-GB" sz="2600" dirty="0">
                <a:solidFill>
                  <a:schemeClr val="bg1"/>
                </a:solidFill>
              </a:rPr>
              <a:t> </a:t>
            </a:r>
            <a:r>
              <a:rPr lang="en-GB" sz="2600" dirty="0" err="1">
                <a:solidFill>
                  <a:schemeClr val="bg1"/>
                </a:solidFill>
              </a:rPr>
              <a:t>šioje</a:t>
            </a:r>
            <a:r>
              <a:rPr lang="en-GB" sz="2600" dirty="0">
                <a:solidFill>
                  <a:schemeClr val="bg1"/>
                </a:solidFill>
              </a:rPr>
              <a:t> </a:t>
            </a:r>
            <a:r>
              <a:rPr lang="en-GB" sz="2600" dirty="0" err="1">
                <a:solidFill>
                  <a:schemeClr val="bg1"/>
                </a:solidFill>
              </a:rPr>
              <a:t>rinkoje</a:t>
            </a:r>
            <a:r>
              <a:rPr lang="en-GB" sz="2600" dirty="0">
                <a:solidFill>
                  <a:schemeClr val="bg1"/>
                </a:solidFill>
              </a:rPr>
              <a:t> </a:t>
            </a:r>
            <a:r>
              <a:rPr lang="en-GB" sz="2600" dirty="0" err="1">
                <a:solidFill>
                  <a:schemeClr val="bg1"/>
                </a:solidFill>
              </a:rPr>
              <a:t>problematika</a:t>
            </a:r>
            <a:r>
              <a:rPr lang="en-GB" sz="2600" dirty="0">
                <a:solidFill>
                  <a:schemeClr val="bg1"/>
                </a:solidFill>
              </a:rPr>
              <a:t>̨: </a:t>
            </a:r>
          </a:p>
          <a:p>
            <a:r>
              <a:rPr lang="en-GB" sz="2600" dirty="0" err="1">
                <a:solidFill>
                  <a:schemeClr val="bg1"/>
                </a:solidFill>
              </a:rPr>
              <a:t>žinomos</a:t>
            </a:r>
            <a:r>
              <a:rPr lang="en-GB" sz="2600" dirty="0">
                <a:solidFill>
                  <a:schemeClr val="bg1"/>
                </a:solidFill>
              </a:rPr>
              <a:t> </a:t>
            </a:r>
            <a:r>
              <a:rPr lang="en-GB" sz="2600" dirty="0" err="1">
                <a:solidFill>
                  <a:schemeClr val="bg1"/>
                </a:solidFill>
              </a:rPr>
              <a:t>karjeros</a:t>
            </a:r>
            <a:r>
              <a:rPr lang="en-GB" sz="2600" dirty="0">
                <a:solidFill>
                  <a:schemeClr val="bg1"/>
                </a:solidFill>
              </a:rPr>
              <a:t> </a:t>
            </a:r>
            <a:r>
              <a:rPr lang="en-GB" sz="2600" dirty="0" err="1">
                <a:solidFill>
                  <a:schemeClr val="bg1"/>
                </a:solidFill>
              </a:rPr>
              <a:t>vystymo</a:t>
            </a:r>
            <a:r>
              <a:rPr lang="en-GB" sz="2600" dirty="0">
                <a:solidFill>
                  <a:schemeClr val="bg1"/>
                </a:solidFill>
              </a:rPr>
              <a:t> </a:t>
            </a:r>
            <a:r>
              <a:rPr lang="en-GB" sz="2600" dirty="0" err="1">
                <a:solidFill>
                  <a:schemeClr val="bg1"/>
                </a:solidFill>
              </a:rPr>
              <a:t>strategijos</a:t>
            </a:r>
            <a:r>
              <a:rPr lang="en-GB" sz="2600" dirty="0">
                <a:solidFill>
                  <a:schemeClr val="bg1"/>
                </a:solidFill>
              </a:rPr>
              <a:t> </a:t>
            </a:r>
            <a:r>
              <a:rPr lang="en-GB" sz="2600" dirty="0" err="1">
                <a:solidFill>
                  <a:schemeClr val="bg1"/>
                </a:solidFill>
              </a:rPr>
              <a:t>nebėra</a:t>
            </a:r>
            <a:r>
              <a:rPr lang="en-GB" sz="2600" dirty="0">
                <a:solidFill>
                  <a:schemeClr val="bg1"/>
                </a:solidFill>
              </a:rPr>
              <a:t> </a:t>
            </a:r>
            <a:r>
              <a:rPr lang="en-GB" sz="2600" dirty="0" err="1">
                <a:solidFill>
                  <a:schemeClr val="bg1"/>
                </a:solidFill>
              </a:rPr>
              <a:t>tokios</a:t>
            </a:r>
            <a:r>
              <a:rPr lang="en-GB" sz="2600" dirty="0">
                <a:solidFill>
                  <a:schemeClr val="bg1"/>
                </a:solidFill>
              </a:rPr>
              <a:t> </a:t>
            </a:r>
            <a:r>
              <a:rPr lang="en-GB" sz="2600" dirty="0" err="1">
                <a:solidFill>
                  <a:schemeClr val="bg1"/>
                </a:solidFill>
              </a:rPr>
              <a:t>veiksmingos</a:t>
            </a:r>
            <a:r>
              <a:rPr lang="en-GB" sz="2600" dirty="0">
                <a:solidFill>
                  <a:schemeClr val="bg1"/>
                </a:solidFill>
              </a:rPr>
              <a:t>; </a:t>
            </a:r>
            <a:endParaRPr lang="en-GB" sz="2600" dirty="0">
              <a:solidFill>
                <a:schemeClr val="bg1"/>
              </a:solidFill>
              <a:effectLst/>
            </a:endParaRPr>
          </a:p>
          <a:p>
            <a:r>
              <a:rPr lang="en-GB" sz="2600" dirty="0" err="1">
                <a:solidFill>
                  <a:schemeClr val="bg1"/>
                </a:solidFill>
              </a:rPr>
              <a:t>naujos</a:t>
            </a:r>
            <a:r>
              <a:rPr lang="en-GB" sz="2600" dirty="0">
                <a:solidFill>
                  <a:schemeClr val="bg1"/>
                </a:solidFill>
              </a:rPr>
              <a:t> </a:t>
            </a:r>
            <a:r>
              <a:rPr lang="en-GB" sz="2600" dirty="0" err="1">
                <a:solidFill>
                  <a:schemeClr val="bg1"/>
                </a:solidFill>
              </a:rPr>
              <a:t>komercializmo</a:t>
            </a:r>
            <a:r>
              <a:rPr lang="en-GB" sz="2600" dirty="0">
                <a:solidFill>
                  <a:schemeClr val="bg1"/>
                </a:solidFill>
              </a:rPr>
              <a:t> </a:t>
            </a:r>
            <a:r>
              <a:rPr lang="en-GB" sz="2600" dirty="0" err="1">
                <a:solidFill>
                  <a:schemeClr val="bg1"/>
                </a:solidFill>
              </a:rPr>
              <a:t>diktuojamos</a:t>
            </a:r>
            <a:r>
              <a:rPr lang="en-GB" sz="2600" dirty="0">
                <a:solidFill>
                  <a:schemeClr val="bg1"/>
                </a:solidFill>
              </a:rPr>
              <a:t> </a:t>
            </a:r>
            <a:r>
              <a:rPr lang="en-GB" sz="2600" dirty="0" err="1">
                <a:solidFill>
                  <a:schemeClr val="bg1"/>
                </a:solidFill>
              </a:rPr>
              <a:t>karjeros</a:t>
            </a:r>
            <a:r>
              <a:rPr lang="en-GB" sz="2600" dirty="0">
                <a:solidFill>
                  <a:schemeClr val="bg1"/>
                </a:solidFill>
              </a:rPr>
              <a:t> </a:t>
            </a:r>
            <a:r>
              <a:rPr lang="en-GB" sz="2600" dirty="0" err="1">
                <a:solidFill>
                  <a:schemeClr val="bg1"/>
                </a:solidFill>
              </a:rPr>
              <a:t>strategijos</a:t>
            </a:r>
            <a:r>
              <a:rPr lang="en-GB" sz="2600" dirty="0">
                <a:solidFill>
                  <a:schemeClr val="bg1"/>
                </a:solidFill>
              </a:rPr>
              <a:t> vis </a:t>
            </a:r>
            <a:r>
              <a:rPr lang="en-GB" sz="2600" dirty="0" err="1">
                <a:solidFill>
                  <a:schemeClr val="bg1"/>
                </a:solidFill>
              </a:rPr>
              <a:t>dar</a:t>
            </a:r>
            <a:r>
              <a:rPr lang="en-GB" sz="2600" dirty="0">
                <a:solidFill>
                  <a:schemeClr val="bg1"/>
                </a:solidFill>
              </a:rPr>
              <a:t> </a:t>
            </a:r>
            <a:r>
              <a:rPr lang="en-GB" sz="2600" dirty="0" err="1">
                <a:solidFill>
                  <a:schemeClr val="bg1"/>
                </a:solidFill>
              </a:rPr>
              <a:t>nėra</a:t>
            </a:r>
            <a:r>
              <a:rPr lang="en-GB" sz="2600" dirty="0">
                <a:solidFill>
                  <a:schemeClr val="bg1"/>
                </a:solidFill>
              </a:rPr>
              <a:t> </a:t>
            </a:r>
            <a:r>
              <a:rPr lang="en-GB" sz="2600" dirty="0" err="1">
                <a:solidFill>
                  <a:schemeClr val="bg1"/>
                </a:solidFill>
              </a:rPr>
              <a:t>pakankamai</a:t>
            </a:r>
            <a:r>
              <a:rPr lang="en-GB" sz="2600" dirty="0">
                <a:solidFill>
                  <a:schemeClr val="bg1"/>
                </a:solidFill>
              </a:rPr>
              <a:t> </a:t>
            </a:r>
            <a:r>
              <a:rPr lang="en-GB" sz="2600" dirty="0" err="1">
                <a:solidFill>
                  <a:schemeClr val="bg1"/>
                </a:solidFill>
              </a:rPr>
              <a:t>aiškiai</a:t>
            </a:r>
            <a:r>
              <a:rPr lang="en-GB" sz="2600" dirty="0">
                <a:solidFill>
                  <a:schemeClr val="bg1"/>
                </a:solidFill>
              </a:rPr>
              <a:t> </a:t>
            </a:r>
            <a:r>
              <a:rPr lang="en-GB" sz="2600" dirty="0" err="1">
                <a:solidFill>
                  <a:schemeClr val="bg1"/>
                </a:solidFill>
              </a:rPr>
              <a:t>apibrėžtos</a:t>
            </a:r>
            <a:r>
              <a:rPr lang="en-GB" sz="2600" dirty="0">
                <a:solidFill>
                  <a:schemeClr val="bg1"/>
                </a:solidFill>
              </a:rPr>
              <a:t> </a:t>
            </a:r>
            <a:r>
              <a:rPr lang="en-GB" sz="2600" dirty="0" err="1">
                <a:solidFill>
                  <a:schemeClr val="bg1"/>
                </a:solidFill>
              </a:rPr>
              <a:t>akademinės</a:t>
            </a:r>
            <a:r>
              <a:rPr lang="en-GB" sz="2600" dirty="0">
                <a:solidFill>
                  <a:schemeClr val="bg1"/>
                </a:solidFill>
              </a:rPr>
              <a:t> </a:t>
            </a:r>
            <a:r>
              <a:rPr lang="en-GB" sz="2600" dirty="0" err="1">
                <a:solidFill>
                  <a:schemeClr val="bg1"/>
                </a:solidFill>
              </a:rPr>
              <a:t>muzikos</a:t>
            </a:r>
            <a:r>
              <a:rPr lang="en-GB" sz="2600" dirty="0">
                <a:solidFill>
                  <a:schemeClr val="bg1"/>
                </a:solidFill>
              </a:rPr>
              <a:t> </a:t>
            </a:r>
            <a:r>
              <a:rPr lang="en-GB" sz="2600" dirty="0" err="1">
                <a:solidFill>
                  <a:schemeClr val="bg1"/>
                </a:solidFill>
              </a:rPr>
              <a:t>kontekste</a:t>
            </a:r>
            <a:r>
              <a:rPr lang="en-GB" sz="2600" dirty="0">
                <a:solidFill>
                  <a:schemeClr val="bg1"/>
                </a:solidFill>
              </a:rPr>
              <a:t>. </a:t>
            </a:r>
          </a:p>
          <a:p>
            <a:endParaRPr lang="en-GB" sz="26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GB" sz="2600" dirty="0" err="1">
                <a:solidFill>
                  <a:schemeClr val="bg1"/>
                </a:solidFill>
              </a:rPr>
              <a:t>Tyrime</a:t>
            </a:r>
            <a:r>
              <a:rPr lang="en-GB" sz="2600" dirty="0">
                <a:solidFill>
                  <a:schemeClr val="bg1"/>
                </a:solidFill>
              </a:rPr>
              <a:t> </a:t>
            </a:r>
            <a:r>
              <a:rPr lang="en-GB" sz="2600" dirty="0" err="1">
                <a:solidFill>
                  <a:schemeClr val="bg1"/>
                </a:solidFill>
              </a:rPr>
              <a:t>identifikuojant</a:t>
            </a:r>
            <a:r>
              <a:rPr lang="en-GB" sz="2600" dirty="0">
                <a:solidFill>
                  <a:schemeClr val="bg1"/>
                </a:solidFill>
              </a:rPr>
              <a:t> </a:t>
            </a:r>
            <a:r>
              <a:rPr lang="en-GB" sz="2600" i="1" dirty="0" err="1">
                <a:solidFill>
                  <a:schemeClr val="bg1"/>
                </a:solidFill>
              </a:rPr>
              <a:t>personos</a:t>
            </a:r>
            <a:r>
              <a:rPr lang="en-GB" sz="2600" i="1" dirty="0">
                <a:solidFill>
                  <a:schemeClr val="bg1"/>
                </a:solidFill>
              </a:rPr>
              <a:t> </a:t>
            </a:r>
            <a:r>
              <a:rPr lang="en-GB" sz="2600" dirty="0" err="1">
                <a:solidFill>
                  <a:schemeClr val="bg1"/>
                </a:solidFill>
              </a:rPr>
              <a:t>meninius</a:t>
            </a:r>
            <a:r>
              <a:rPr lang="en-GB" sz="2600" dirty="0">
                <a:solidFill>
                  <a:schemeClr val="bg1"/>
                </a:solidFill>
              </a:rPr>
              <a:t> </a:t>
            </a:r>
            <a:r>
              <a:rPr lang="en-GB" sz="2600" dirty="0" err="1">
                <a:solidFill>
                  <a:schemeClr val="bg1"/>
                </a:solidFill>
              </a:rPr>
              <a:t>ir</a:t>
            </a:r>
            <a:r>
              <a:rPr lang="en-GB" sz="2600" dirty="0">
                <a:solidFill>
                  <a:schemeClr val="bg1"/>
                </a:solidFill>
              </a:rPr>
              <a:t> </a:t>
            </a:r>
            <a:r>
              <a:rPr lang="en-GB" sz="2600" dirty="0" err="1">
                <a:solidFill>
                  <a:schemeClr val="bg1"/>
                </a:solidFill>
              </a:rPr>
              <a:t>komercinius</a:t>
            </a:r>
            <a:r>
              <a:rPr lang="en-GB" sz="2600" dirty="0">
                <a:solidFill>
                  <a:schemeClr val="bg1"/>
                </a:solidFill>
              </a:rPr>
              <a:t>/</a:t>
            </a:r>
            <a:r>
              <a:rPr lang="en-GB" sz="2600" dirty="0" err="1">
                <a:solidFill>
                  <a:schemeClr val="bg1"/>
                </a:solidFill>
              </a:rPr>
              <a:t>viešuosius</a:t>
            </a:r>
            <a:r>
              <a:rPr lang="en-GB" sz="2600" dirty="0">
                <a:solidFill>
                  <a:schemeClr val="bg1"/>
                </a:solidFill>
              </a:rPr>
              <a:t> </a:t>
            </a:r>
            <a:r>
              <a:rPr lang="en-GB" sz="2600" dirty="0" err="1">
                <a:solidFill>
                  <a:schemeClr val="bg1"/>
                </a:solidFill>
              </a:rPr>
              <a:t>aspektus</a:t>
            </a:r>
            <a:r>
              <a:rPr lang="en-GB" sz="2600" dirty="0">
                <a:solidFill>
                  <a:schemeClr val="bg1"/>
                </a:solidFill>
              </a:rPr>
              <a:t>, bus </a:t>
            </a:r>
            <a:r>
              <a:rPr lang="en-GB" sz="2600" dirty="0" err="1">
                <a:solidFill>
                  <a:schemeClr val="bg1"/>
                </a:solidFill>
              </a:rPr>
              <a:t>siekiama</a:t>
            </a:r>
            <a:r>
              <a:rPr lang="en-GB" sz="2600" dirty="0">
                <a:solidFill>
                  <a:schemeClr val="bg1"/>
                </a:solidFill>
              </a:rPr>
              <a:t> </a:t>
            </a:r>
            <a:r>
              <a:rPr lang="en-GB" sz="2600" dirty="0" err="1">
                <a:solidFill>
                  <a:schemeClr val="bg1"/>
                </a:solidFill>
              </a:rPr>
              <a:t>sukurti</a:t>
            </a:r>
            <a:r>
              <a:rPr lang="en-GB" sz="2600" dirty="0">
                <a:solidFill>
                  <a:schemeClr val="bg1"/>
                </a:solidFill>
              </a:rPr>
              <a:t> </a:t>
            </a:r>
            <a:r>
              <a:rPr lang="en-GB" sz="2600" dirty="0" err="1">
                <a:solidFill>
                  <a:schemeClr val="bg1"/>
                </a:solidFill>
              </a:rPr>
              <a:t>ju</a:t>
            </a:r>
            <a:r>
              <a:rPr lang="en-GB" sz="2600" dirty="0">
                <a:solidFill>
                  <a:schemeClr val="bg1"/>
                </a:solidFill>
              </a:rPr>
              <a:t>̨ </a:t>
            </a:r>
            <a:r>
              <a:rPr lang="en-GB" sz="2600" dirty="0" err="1">
                <a:solidFill>
                  <a:schemeClr val="bg1"/>
                </a:solidFill>
              </a:rPr>
              <a:t>savarankiško</a:t>
            </a:r>
            <a:r>
              <a:rPr lang="en-GB" sz="2600" dirty="0">
                <a:solidFill>
                  <a:schemeClr val="bg1"/>
                </a:solidFill>
              </a:rPr>
              <a:t> </a:t>
            </a:r>
            <a:r>
              <a:rPr lang="en-GB" sz="2600" dirty="0" err="1">
                <a:solidFill>
                  <a:schemeClr val="bg1"/>
                </a:solidFill>
              </a:rPr>
              <a:t>kūrimo</a:t>
            </a:r>
            <a:r>
              <a:rPr lang="en-GB" sz="2600" dirty="0">
                <a:solidFill>
                  <a:schemeClr val="bg1"/>
                </a:solidFill>
              </a:rPr>
              <a:t> </a:t>
            </a:r>
            <a:r>
              <a:rPr lang="en-GB" sz="2600" dirty="0" err="1">
                <a:solidFill>
                  <a:schemeClr val="bg1"/>
                </a:solidFill>
              </a:rPr>
              <a:t>bei</a:t>
            </a:r>
            <a:r>
              <a:rPr lang="en-GB" sz="2600" dirty="0">
                <a:solidFill>
                  <a:schemeClr val="bg1"/>
                </a:solidFill>
              </a:rPr>
              <a:t> </a:t>
            </a:r>
            <a:r>
              <a:rPr lang="en-GB" sz="2600" dirty="0" err="1">
                <a:solidFill>
                  <a:schemeClr val="bg1"/>
                </a:solidFill>
              </a:rPr>
              <a:t>valdymo</a:t>
            </a:r>
            <a:r>
              <a:rPr lang="en-GB" sz="2600" dirty="0">
                <a:solidFill>
                  <a:schemeClr val="bg1"/>
                </a:solidFill>
              </a:rPr>
              <a:t> </a:t>
            </a:r>
            <a:r>
              <a:rPr lang="en-GB" sz="2600" dirty="0" err="1">
                <a:solidFill>
                  <a:schemeClr val="bg1"/>
                </a:solidFill>
              </a:rPr>
              <a:t>strategijas</a:t>
            </a:r>
            <a:r>
              <a:rPr lang="en-GB" sz="2600" dirty="0">
                <a:solidFill>
                  <a:schemeClr val="bg1"/>
                </a:solidFill>
              </a:rPr>
              <a:t> </a:t>
            </a:r>
            <a:r>
              <a:rPr lang="en-GB" sz="2600" dirty="0" err="1">
                <a:solidFill>
                  <a:schemeClr val="bg1"/>
                </a:solidFill>
              </a:rPr>
              <a:t>akademinės</a:t>
            </a:r>
            <a:r>
              <a:rPr lang="en-GB" sz="2600" dirty="0">
                <a:solidFill>
                  <a:schemeClr val="bg1"/>
                </a:solidFill>
              </a:rPr>
              <a:t> </a:t>
            </a:r>
            <a:r>
              <a:rPr lang="en-GB" sz="2600" dirty="0" err="1">
                <a:solidFill>
                  <a:schemeClr val="bg1"/>
                </a:solidFill>
              </a:rPr>
              <a:t>muzikos</a:t>
            </a:r>
            <a:r>
              <a:rPr lang="en-GB" sz="2600" dirty="0">
                <a:solidFill>
                  <a:schemeClr val="bg1"/>
                </a:solidFill>
              </a:rPr>
              <a:t> </a:t>
            </a:r>
            <a:r>
              <a:rPr lang="en-GB" sz="2600" dirty="0" err="1">
                <a:solidFill>
                  <a:schemeClr val="bg1"/>
                </a:solidFill>
              </a:rPr>
              <a:t>kontekste</a:t>
            </a:r>
            <a:r>
              <a:rPr lang="en-GB" sz="2600" dirty="0">
                <a:solidFill>
                  <a:schemeClr val="bg1"/>
                </a:solidFill>
              </a:rPr>
              <a:t>. </a:t>
            </a:r>
          </a:p>
          <a:p>
            <a:pPr marL="0" indent="0">
              <a:buNone/>
            </a:pPr>
            <a:r>
              <a:rPr lang="en-GB" sz="2600" dirty="0" err="1">
                <a:solidFill>
                  <a:schemeClr val="bg1"/>
                </a:solidFill>
              </a:rPr>
              <a:t>Kadangi</a:t>
            </a:r>
            <a:r>
              <a:rPr lang="en-GB" sz="2600" dirty="0">
                <a:solidFill>
                  <a:schemeClr val="bg1"/>
                </a:solidFill>
              </a:rPr>
              <a:t> </a:t>
            </a:r>
            <a:r>
              <a:rPr lang="en-GB" sz="2600" dirty="0" err="1">
                <a:solidFill>
                  <a:schemeClr val="bg1"/>
                </a:solidFill>
              </a:rPr>
              <a:t>tyrimu</a:t>
            </a:r>
            <a:r>
              <a:rPr lang="en-GB" sz="2600" dirty="0">
                <a:solidFill>
                  <a:schemeClr val="bg1"/>
                </a:solidFill>
              </a:rPr>
              <a:t>̨ </a:t>
            </a:r>
            <a:r>
              <a:rPr lang="en-GB" sz="2600" dirty="0" err="1">
                <a:solidFill>
                  <a:schemeClr val="bg1"/>
                </a:solidFill>
              </a:rPr>
              <a:t>šia</a:t>
            </a:r>
            <a:r>
              <a:rPr lang="en-GB" sz="2600" dirty="0">
                <a:solidFill>
                  <a:schemeClr val="bg1"/>
                </a:solidFill>
              </a:rPr>
              <a:t> </a:t>
            </a:r>
            <a:r>
              <a:rPr lang="en-GB" sz="2600" dirty="0" err="1">
                <a:solidFill>
                  <a:schemeClr val="bg1"/>
                </a:solidFill>
              </a:rPr>
              <a:t>tema</a:t>
            </a:r>
            <a:r>
              <a:rPr lang="en-GB" sz="2600" dirty="0">
                <a:solidFill>
                  <a:schemeClr val="bg1"/>
                </a:solidFill>
              </a:rPr>
              <a:t> </a:t>
            </a:r>
            <a:r>
              <a:rPr lang="en-GB" sz="2600" dirty="0" err="1">
                <a:solidFill>
                  <a:schemeClr val="bg1"/>
                </a:solidFill>
              </a:rPr>
              <a:t>nesama</a:t>
            </a:r>
            <a:r>
              <a:rPr lang="en-GB" sz="2600" dirty="0">
                <a:solidFill>
                  <a:schemeClr val="bg1"/>
                </a:solidFill>
              </a:rPr>
              <a:t>, </a:t>
            </a:r>
            <a:r>
              <a:rPr lang="en-GB" sz="2600" dirty="0" err="1">
                <a:solidFill>
                  <a:schemeClr val="bg1"/>
                </a:solidFill>
              </a:rPr>
              <a:t>tikimasi</a:t>
            </a:r>
            <a:r>
              <a:rPr lang="en-GB" sz="2600" dirty="0">
                <a:solidFill>
                  <a:schemeClr val="bg1"/>
                </a:solidFill>
              </a:rPr>
              <a:t>, </a:t>
            </a:r>
            <a:r>
              <a:rPr lang="en-GB" sz="2600" dirty="0" err="1">
                <a:solidFill>
                  <a:schemeClr val="bg1"/>
                </a:solidFill>
              </a:rPr>
              <a:t>kad</a:t>
            </a:r>
            <a:r>
              <a:rPr lang="en-GB" sz="2600" dirty="0">
                <a:solidFill>
                  <a:schemeClr val="bg1"/>
                </a:solidFill>
              </a:rPr>
              <a:t> </a:t>
            </a:r>
            <a:r>
              <a:rPr lang="en-GB" sz="2600" dirty="0" err="1">
                <a:solidFill>
                  <a:schemeClr val="bg1"/>
                </a:solidFill>
              </a:rPr>
              <a:t>toks</a:t>
            </a:r>
            <a:r>
              <a:rPr lang="en-GB" sz="2600" dirty="0">
                <a:solidFill>
                  <a:schemeClr val="bg1"/>
                </a:solidFill>
              </a:rPr>
              <a:t> </a:t>
            </a:r>
            <a:r>
              <a:rPr lang="en-GB" sz="2600" dirty="0" err="1">
                <a:solidFill>
                  <a:schemeClr val="bg1"/>
                </a:solidFill>
              </a:rPr>
              <a:t>tyrimas</a:t>
            </a:r>
            <a:r>
              <a:rPr lang="en-GB" sz="2600" dirty="0">
                <a:solidFill>
                  <a:schemeClr val="bg1"/>
                </a:solidFill>
              </a:rPr>
              <a:t> </a:t>
            </a:r>
            <a:r>
              <a:rPr lang="en-GB" sz="2600" dirty="0" err="1">
                <a:solidFill>
                  <a:schemeClr val="bg1"/>
                </a:solidFill>
              </a:rPr>
              <a:t>galėtu</a:t>
            </a:r>
            <a:r>
              <a:rPr lang="en-GB" sz="2600" dirty="0">
                <a:solidFill>
                  <a:schemeClr val="bg1"/>
                </a:solidFill>
              </a:rPr>
              <a:t>̨ </a:t>
            </a:r>
            <a:r>
              <a:rPr lang="en-GB" sz="2600" dirty="0" err="1">
                <a:solidFill>
                  <a:schemeClr val="bg1"/>
                </a:solidFill>
              </a:rPr>
              <a:t>potencialiai</a:t>
            </a:r>
            <a:r>
              <a:rPr lang="en-GB" sz="2600" dirty="0">
                <a:solidFill>
                  <a:schemeClr val="bg1"/>
                </a:solidFill>
              </a:rPr>
              <a:t> </a:t>
            </a:r>
            <a:r>
              <a:rPr lang="en-GB" sz="2600" dirty="0" err="1">
                <a:solidFill>
                  <a:schemeClr val="bg1"/>
                </a:solidFill>
              </a:rPr>
              <a:t>padėti</a:t>
            </a:r>
            <a:r>
              <a:rPr lang="en-GB" sz="2600" dirty="0">
                <a:solidFill>
                  <a:schemeClr val="bg1"/>
                </a:solidFill>
              </a:rPr>
              <a:t> </a:t>
            </a:r>
            <a:r>
              <a:rPr lang="en-GB" sz="2600" dirty="0" err="1">
                <a:solidFill>
                  <a:schemeClr val="bg1"/>
                </a:solidFill>
              </a:rPr>
              <a:t>akademiniams</a:t>
            </a:r>
            <a:r>
              <a:rPr lang="en-GB" sz="2600" dirty="0">
                <a:solidFill>
                  <a:schemeClr val="bg1"/>
                </a:solidFill>
              </a:rPr>
              <a:t> </a:t>
            </a:r>
            <a:r>
              <a:rPr lang="en-GB" sz="2600" dirty="0" err="1">
                <a:solidFill>
                  <a:schemeClr val="bg1"/>
                </a:solidFill>
              </a:rPr>
              <a:t>atlikėjams</a:t>
            </a:r>
            <a:r>
              <a:rPr lang="en-GB" sz="2600" dirty="0">
                <a:solidFill>
                  <a:schemeClr val="bg1"/>
                </a:solidFill>
              </a:rPr>
              <a:t> </a:t>
            </a:r>
            <a:r>
              <a:rPr lang="en-GB" sz="2600" dirty="0" err="1">
                <a:solidFill>
                  <a:schemeClr val="bg1"/>
                </a:solidFill>
              </a:rPr>
              <a:t>sėkmingai</a:t>
            </a:r>
            <a:r>
              <a:rPr lang="en-GB" sz="2600" dirty="0">
                <a:solidFill>
                  <a:schemeClr val="bg1"/>
                </a:solidFill>
              </a:rPr>
              <a:t> </a:t>
            </a:r>
            <a:r>
              <a:rPr lang="en-GB" sz="2600" dirty="0" err="1">
                <a:solidFill>
                  <a:schemeClr val="bg1"/>
                </a:solidFill>
              </a:rPr>
              <a:t>integruotis</a:t>
            </a:r>
            <a:r>
              <a:rPr lang="en-GB" sz="2600" dirty="0">
                <a:solidFill>
                  <a:schemeClr val="bg1"/>
                </a:solidFill>
              </a:rPr>
              <a:t> </a:t>
            </a:r>
            <a:r>
              <a:rPr lang="en-GB" sz="2600" dirty="0" err="1">
                <a:solidFill>
                  <a:schemeClr val="bg1"/>
                </a:solidFill>
              </a:rPr>
              <a:t>i</a:t>
            </a:r>
            <a:r>
              <a:rPr lang="en-GB" sz="2600" dirty="0">
                <a:solidFill>
                  <a:schemeClr val="bg1"/>
                </a:solidFill>
              </a:rPr>
              <a:t>̨ </a:t>
            </a:r>
            <a:r>
              <a:rPr lang="en-GB" sz="2600" dirty="0" err="1">
                <a:solidFill>
                  <a:schemeClr val="bg1"/>
                </a:solidFill>
              </a:rPr>
              <a:t>šiuolaikinės</a:t>
            </a:r>
            <a:r>
              <a:rPr lang="en-GB" sz="2600" dirty="0">
                <a:solidFill>
                  <a:schemeClr val="bg1"/>
                </a:solidFill>
              </a:rPr>
              <a:t> </a:t>
            </a:r>
            <a:r>
              <a:rPr lang="en-GB" sz="2600" dirty="0" err="1">
                <a:solidFill>
                  <a:schemeClr val="bg1"/>
                </a:solidFill>
              </a:rPr>
              <a:t>kultūros</a:t>
            </a:r>
            <a:r>
              <a:rPr lang="en-GB" sz="2600" dirty="0">
                <a:solidFill>
                  <a:schemeClr val="bg1"/>
                </a:solidFill>
              </a:rPr>
              <a:t> </a:t>
            </a:r>
            <a:r>
              <a:rPr lang="en-GB" sz="2600" dirty="0" err="1">
                <a:solidFill>
                  <a:schemeClr val="bg1"/>
                </a:solidFill>
              </a:rPr>
              <a:t>procesus</a:t>
            </a:r>
            <a:r>
              <a:rPr lang="en-GB" sz="2600" dirty="0">
                <a:solidFill>
                  <a:schemeClr val="bg1"/>
                </a:solidFill>
              </a:rPr>
              <a:t>. </a:t>
            </a:r>
            <a:endParaRPr lang="en-GB" sz="2600" dirty="0">
              <a:solidFill>
                <a:schemeClr val="bg1"/>
              </a:solidFill>
              <a:effectLst/>
            </a:endParaRPr>
          </a:p>
          <a:p>
            <a:pPr marL="0" indent="0">
              <a:buNone/>
            </a:pPr>
            <a:endParaRPr lang="en-GB" sz="2000" dirty="0">
              <a:solidFill>
                <a:schemeClr val="bg1"/>
              </a:solidFill>
              <a:effectLst/>
            </a:endParaRPr>
          </a:p>
          <a:p>
            <a:endParaRPr lang="en-GB" sz="2000" dirty="0">
              <a:solidFill>
                <a:schemeClr val="bg1"/>
              </a:solidFill>
              <a:effectLst/>
            </a:endParaRPr>
          </a:p>
          <a:p>
            <a:endParaRPr lang="en-LT" sz="2000" dirty="0">
              <a:solidFill>
                <a:schemeClr val="bg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DD005C1-8C51-42D6-9BEE-B9B838497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D11A77-9736-7449-BDE9-BCCEA97443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Neringa Valuntonyte 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627597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7">
            <a:extLst>
              <a:ext uri="{FF2B5EF4-FFF2-40B4-BE49-F238E27FC236}">
                <a16:creationId xmlns:a16="http://schemas.microsoft.com/office/drawing/2014/main" id="{A7AE9375-4664-4DB2-922D-2782A6E439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8AC378-4BC1-D74F-AC2F-DAB275CF5B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69925"/>
            <a:ext cx="4508946" cy="1325563"/>
          </a:xfrm>
        </p:spPr>
        <p:txBody>
          <a:bodyPr anchor="b">
            <a:normAutofit/>
          </a:bodyPr>
          <a:lstStyle/>
          <a:p>
            <a:pPr algn="r"/>
            <a:r>
              <a:rPr lang="en-LT" dirty="0">
                <a:solidFill>
                  <a:schemeClr val="bg1"/>
                </a:solidFill>
              </a:rPr>
              <a:t>Tyrimo objektas</a:t>
            </a:r>
          </a:p>
        </p:txBody>
      </p:sp>
      <p:cxnSp>
        <p:nvCxnSpPr>
          <p:cNvPr id="15" name="Straight Connector 9">
            <a:extLst>
              <a:ext uri="{FF2B5EF4-FFF2-40B4-BE49-F238E27FC236}">
                <a16:creationId xmlns:a16="http://schemas.microsoft.com/office/drawing/2014/main" id="{EE504C98-6397-41C1-A8D8-2D9C4ED30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26210" y="2026340"/>
            <a:ext cx="5220936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A855E5-C892-D247-B82D-D1708EE612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2667" y="2398957"/>
            <a:ext cx="9406666" cy="3526144"/>
          </a:xfrm>
        </p:spPr>
        <p:txBody>
          <a:bodyPr>
            <a:normAutofit/>
          </a:bodyPr>
          <a:lstStyle/>
          <a:p>
            <a:endParaRPr lang="en-GB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  <a:p>
            <a:r>
              <a:rPr lang="en-GB" dirty="0" err="1">
                <a:solidFill>
                  <a:schemeClr val="bg1"/>
                </a:solidFill>
              </a:rPr>
              <a:t>Atlikėjo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i="1" dirty="0">
                <a:solidFill>
                  <a:schemeClr val="bg1"/>
                </a:solidFill>
              </a:rPr>
              <a:t>persona </a:t>
            </a:r>
            <a:r>
              <a:rPr lang="en-GB" dirty="0" err="1">
                <a:solidFill>
                  <a:schemeClr val="bg1"/>
                </a:solidFill>
              </a:rPr>
              <a:t>ir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jos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funkcija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šiuolaikiniuose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akademinės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kultūros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procesuose</a:t>
            </a:r>
            <a:r>
              <a:rPr lang="en-GB" dirty="0">
                <a:solidFill>
                  <a:schemeClr val="bg1"/>
                </a:solidFill>
              </a:rPr>
              <a:t>. </a:t>
            </a:r>
            <a:endParaRPr lang="en-GB" sz="2000" dirty="0">
              <a:solidFill>
                <a:schemeClr val="bg1"/>
              </a:solidFill>
            </a:endParaRPr>
          </a:p>
          <a:p>
            <a:endParaRPr lang="en-LT" sz="2000" dirty="0">
              <a:solidFill>
                <a:schemeClr val="bg1"/>
              </a:solidFill>
            </a:endParaRPr>
          </a:p>
        </p:txBody>
      </p:sp>
      <p:sp>
        <p:nvSpPr>
          <p:cNvPr id="16" name="Rectangle 11">
            <a:extLst>
              <a:ext uri="{FF2B5EF4-FFF2-40B4-BE49-F238E27FC236}">
                <a16:creationId xmlns:a16="http://schemas.microsoft.com/office/drawing/2014/main" id="{9DD005C1-8C51-42D6-9BEE-B9B838497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F6F59D-DB7F-3A41-BCFD-0BCA7573D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Neringa Valuntonyte 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558789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7AE9375-4664-4DB2-922D-2782A6E439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1F5E5E-B7DD-7740-88F8-F5DD563DA4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69925"/>
            <a:ext cx="4508946" cy="1325563"/>
          </a:xfrm>
        </p:spPr>
        <p:txBody>
          <a:bodyPr anchor="b">
            <a:normAutofit/>
          </a:bodyPr>
          <a:lstStyle/>
          <a:p>
            <a:pPr algn="r"/>
            <a:r>
              <a:rPr lang="en-LT" dirty="0">
                <a:solidFill>
                  <a:schemeClr val="bg1"/>
                </a:solidFill>
              </a:rPr>
              <a:t>Tyrimo tikslas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E504C98-6397-41C1-A8D8-2D9C4ED30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26210" y="2026340"/>
            <a:ext cx="5220936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4D4B98-6D1F-1D48-BBFA-FB02848272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2667" y="2398957"/>
            <a:ext cx="9406666" cy="3526144"/>
          </a:xfrm>
        </p:spPr>
        <p:txBody>
          <a:bodyPr>
            <a:normAutofit/>
          </a:bodyPr>
          <a:lstStyle/>
          <a:p>
            <a:endParaRPr lang="en-GB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  <a:p>
            <a:r>
              <a:rPr lang="en-GB" dirty="0" err="1">
                <a:solidFill>
                  <a:schemeClr val="bg1"/>
                </a:solidFill>
              </a:rPr>
              <a:t>Ištirti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meninius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ir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komercinius</a:t>
            </a:r>
            <a:r>
              <a:rPr lang="en-GB" dirty="0">
                <a:solidFill>
                  <a:schemeClr val="bg1"/>
                </a:solidFill>
              </a:rPr>
              <a:t>/</a:t>
            </a:r>
            <a:r>
              <a:rPr lang="en-GB" dirty="0" err="1">
                <a:solidFill>
                  <a:schemeClr val="bg1"/>
                </a:solidFill>
              </a:rPr>
              <a:t>viešuosius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akademinės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muzikos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atlikėjo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i="1" dirty="0" err="1">
                <a:solidFill>
                  <a:schemeClr val="bg1"/>
                </a:solidFill>
              </a:rPr>
              <a:t>personos</a:t>
            </a:r>
            <a:r>
              <a:rPr lang="en-GB" i="1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aspektus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ir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sukurti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ju</a:t>
            </a:r>
            <a:r>
              <a:rPr lang="en-GB" dirty="0">
                <a:solidFill>
                  <a:schemeClr val="bg1"/>
                </a:solidFill>
              </a:rPr>
              <a:t>̨ </a:t>
            </a:r>
            <a:r>
              <a:rPr lang="en-GB" dirty="0" err="1">
                <a:solidFill>
                  <a:schemeClr val="bg1"/>
                </a:solidFill>
              </a:rPr>
              <a:t>savarankiško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identifikavimo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bei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valdymo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strategijas</a:t>
            </a:r>
            <a:r>
              <a:rPr lang="en-GB" dirty="0">
                <a:solidFill>
                  <a:schemeClr val="bg1"/>
                </a:solidFill>
              </a:rPr>
              <a:t>. </a:t>
            </a:r>
            <a:endParaRPr lang="en-GB" sz="2000" dirty="0">
              <a:solidFill>
                <a:schemeClr val="bg1"/>
              </a:solidFill>
            </a:endParaRPr>
          </a:p>
          <a:p>
            <a:endParaRPr lang="en-LT" sz="2000" dirty="0">
              <a:solidFill>
                <a:schemeClr val="bg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DD005C1-8C51-42D6-9BEE-B9B838497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ACE6AE-46E2-8741-BBF3-AA3EB972A5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Neringa Valuntonyte 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504408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7AE9375-4664-4DB2-922D-2782A6E439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D04566-4A62-AE49-AA29-A189996979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809" y="669925"/>
            <a:ext cx="4989337" cy="1325563"/>
          </a:xfrm>
        </p:spPr>
        <p:txBody>
          <a:bodyPr anchor="b">
            <a:normAutofit/>
          </a:bodyPr>
          <a:lstStyle/>
          <a:p>
            <a:pPr algn="r"/>
            <a:r>
              <a:rPr lang="en-LT" dirty="0">
                <a:solidFill>
                  <a:schemeClr val="bg1"/>
                </a:solidFill>
              </a:rPr>
              <a:t>Tyrimo metodai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E504C98-6397-41C1-A8D8-2D9C4ED30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26210" y="2026340"/>
            <a:ext cx="5220936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DF1EF4-AF3F-5D40-A407-72DAC03CD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2667" y="2398957"/>
            <a:ext cx="9406666" cy="352614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2000" dirty="0">
              <a:solidFill>
                <a:schemeClr val="bg1"/>
              </a:solidFill>
            </a:endParaRPr>
          </a:p>
          <a:p>
            <a:r>
              <a:rPr lang="en-GB" sz="2000" dirty="0" err="1">
                <a:solidFill>
                  <a:schemeClr val="bg1"/>
                </a:solidFill>
              </a:rPr>
              <a:t>Literatūros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analizė</a:t>
            </a:r>
            <a:endParaRPr lang="en-GB" sz="2000" dirty="0">
              <a:solidFill>
                <a:schemeClr val="bg1"/>
              </a:solidFill>
            </a:endParaRPr>
          </a:p>
          <a:p>
            <a:r>
              <a:rPr lang="en-GB" sz="2000" dirty="0" err="1">
                <a:solidFill>
                  <a:schemeClr val="bg1"/>
                </a:solidFill>
              </a:rPr>
              <a:t>Kokybiniai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pusiau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struktūruoti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interviu</a:t>
            </a:r>
            <a:endParaRPr lang="en-GB" sz="2000" dirty="0">
              <a:solidFill>
                <a:schemeClr val="bg1"/>
              </a:solidFill>
            </a:endParaRPr>
          </a:p>
          <a:p>
            <a:r>
              <a:rPr lang="en-GB" sz="2000" dirty="0" err="1">
                <a:solidFill>
                  <a:schemeClr val="bg1"/>
                </a:solidFill>
              </a:rPr>
              <a:t>Atvejo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studija</a:t>
            </a:r>
            <a:r>
              <a:rPr lang="en-GB" sz="2000" dirty="0">
                <a:solidFill>
                  <a:schemeClr val="bg1"/>
                </a:solidFill>
              </a:rPr>
              <a:t> (</a:t>
            </a:r>
            <a:r>
              <a:rPr lang="en-GB" sz="2000" dirty="0" err="1">
                <a:solidFill>
                  <a:schemeClr val="bg1"/>
                </a:solidFill>
              </a:rPr>
              <a:t>kitų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atlikėjų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analizė</a:t>
            </a:r>
            <a:r>
              <a:rPr lang="en-GB" sz="2000" dirty="0">
                <a:solidFill>
                  <a:schemeClr val="bg1"/>
                </a:solidFill>
              </a:rPr>
              <a:t>)</a:t>
            </a:r>
          </a:p>
          <a:p>
            <a:r>
              <a:rPr lang="en-GB" sz="2000" dirty="0" err="1">
                <a:solidFill>
                  <a:schemeClr val="bg1"/>
                </a:solidFill>
              </a:rPr>
              <a:t>Tyrėjos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atvejo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studija</a:t>
            </a:r>
            <a:endParaRPr lang="en-GB" sz="2000" dirty="0">
              <a:solidFill>
                <a:schemeClr val="bg1"/>
              </a:solidFill>
            </a:endParaRPr>
          </a:p>
          <a:p>
            <a:endParaRPr lang="en-GB" sz="2000" dirty="0">
              <a:solidFill>
                <a:schemeClr val="bg1"/>
              </a:solidFill>
            </a:endParaRPr>
          </a:p>
          <a:p>
            <a:endParaRPr lang="en-LT" sz="2000" dirty="0">
              <a:solidFill>
                <a:schemeClr val="bg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DD005C1-8C51-42D6-9BEE-B9B838497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2F7EB6-C81E-DB43-A081-2B941FEF1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© </a:t>
            </a:r>
            <a:r>
              <a:rPr lang="en-GB" dirty="0" err="1">
                <a:solidFill>
                  <a:schemeClr val="bg1">
                    <a:lumMod val="50000"/>
                  </a:schemeClr>
                </a:solidFill>
              </a:rPr>
              <a:t>Neringa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bg1">
                    <a:lumMod val="50000"/>
                  </a:schemeClr>
                </a:solidFill>
              </a:rPr>
              <a:t>Valuntonyte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 </a:t>
            </a:r>
            <a:endParaRPr lang="en-LT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6970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7AE9375-4664-4DB2-922D-2782A6E439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D04566-4A62-AE49-AA29-A189996979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809" y="669925"/>
            <a:ext cx="4989337" cy="1325563"/>
          </a:xfrm>
        </p:spPr>
        <p:txBody>
          <a:bodyPr anchor="b">
            <a:normAutofit/>
          </a:bodyPr>
          <a:lstStyle/>
          <a:p>
            <a:pPr algn="r"/>
            <a:r>
              <a:rPr lang="en-LT" dirty="0">
                <a:solidFill>
                  <a:schemeClr val="bg1"/>
                </a:solidFill>
              </a:rPr>
              <a:t>Tyrėjos atvejo studija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E504C98-6397-41C1-A8D8-2D9C4ED30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26210" y="2026340"/>
            <a:ext cx="5220936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DF1EF4-AF3F-5D40-A407-72DAC03CD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2667" y="2398957"/>
            <a:ext cx="9406666" cy="352614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2000" dirty="0">
              <a:solidFill>
                <a:schemeClr val="bg1"/>
              </a:solidFill>
            </a:endParaRPr>
          </a:p>
          <a:p>
            <a:endParaRPr lang="en-GB" sz="2000" dirty="0">
              <a:solidFill>
                <a:schemeClr val="bg1"/>
              </a:solidFill>
            </a:endParaRPr>
          </a:p>
          <a:p>
            <a:r>
              <a:rPr lang="en-GB" sz="2000" dirty="0" err="1">
                <a:solidFill>
                  <a:schemeClr val="bg1"/>
                </a:solidFill>
              </a:rPr>
              <a:t>Savirefleksija</a:t>
            </a:r>
            <a:endParaRPr lang="en-GB" sz="2000" dirty="0">
              <a:solidFill>
                <a:schemeClr val="bg1"/>
              </a:solidFill>
            </a:endParaRPr>
          </a:p>
          <a:p>
            <a:r>
              <a:rPr lang="en-GB" sz="2000" dirty="0" err="1">
                <a:solidFill>
                  <a:schemeClr val="bg1"/>
                </a:solidFill>
              </a:rPr>
              <a:t>Meninės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ir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vizualinės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i="1" dirty="0" err="1">
                <a:solidFill>
                  <a:schemeClr val="bg1"/>
                </a:solidFill>
              </a:rPr>
              <a:t>personos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išraiškos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strategijos</a:t>
            </a:r>
            <a:r>
              <a:rPr lang="en-GB" sz="2000" dirty="0">
                <a:solidFill>
                  <a:schemeClr val="bg1"/>
                </a:solidFill>
              </a:rPr>
              <a:t> (</a:t>
            </a:r>
            <a:r>
              <a:rPr lang="en-GB" sz="2000" dirty="0" err="1">
                <a:solidFill>
                  <a:schemeClr val="bg1"/>
                </a:solidFill>
              </a:rPr>
              <a:t>nesąmoninga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>
                <a:solidFill>
                  <a:schemeClr val="bg1"/>
                </a:solidFill>
                <a:sym typeface="Wingdings" pitchFamily="2" charset="2"/>
              </a:rPr>
              <a:t> </a:t>
            </a:r>
            <a:r>
              <a:rPr lang="en-GB" sz="2000" dirty="0" err="1">
                <a:solidFill>
                  <a:schemeClr val="bg1"/>
                </a:solidFill>
                <a:sym typeface="Wingdings" pitchFamily="2" charset="2"/>
              </a:rPr>
              <a:t>sąmoninga</a:t>
            </a:r>
            <a:r>
              <a:rPr lang="en-GB" sz="2000" dirty="0">
                <a:solidFill>
                  <a:schemeClr val="bg1"/>
                </a:solidFill>
                <a:sym typeface="Wingdings" pitchFamily="2" charset="2"/>
              </a:rPr>
              <a:t>)</a:t>
            </a:r>
            <a:endParaRPr lang="en-GB" sz="2000" dirty="0">
              <a:solidFill>
                <a:schemeClr val="bg1"/>
              </a:solidFill>
            </a:endParaRPr>
          </a:p>
          <a:p>
            <a:r>
              <a:rPr lang="en-GB" sz="2000" dirty="0" err="1">
                <a:solidFill>
                  <a:schemeClr val="bg1"/>
                </a:solidFill>
              </a:rPr>
              <a:t>Viešoji</a:t>
            </a:r>
            <a:r>
              <a:rPr lang="en-GB" sz="2000" dirty="0">
                <a:solidFill>
                  <a:schemeClr val="bg1"/>
                </a:solidFill>
              </a:rPr>
              <a:t>/</a:t>
            </a:r>
            <a:r>
              <a:rPr lang="en-GB" sz="2000" dirty="0" err="1">
                <a:solidFill>
                  <a:schemeClr val="bg1"/>
                </a:solidFill>
              </a:rPr>
              <a:t>komercinė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i="1" dirty="0" err="1">
                <a:solidFill>
                  <a:schemeClr val="bg1"/>
                </a:solidFill>
              </a:rPr>
              <a:t>personos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reprezentacija</a:t>
            </a:r>
            <a:r>
              <a:rPr lang="en-GB" sz="2000" dirty="0">
                <a:solidFill>
                  <a:schemeClr val="bg1"/>
                </a:solidFill>
              </a:rPr>
              <a:t> (</a:t>
            </a:r>
            <a:r>
              <a:rPr lang="en-GB" sz="2000" dirty="0" err="1">
                <a:solidFill>
                  <a:schemeClr val="bg1"/>
                </a:solidFill>
              </a:rPr>
              <a:t>skaitmeninė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erdvė</a:t>
            </a:r>
            <a:r>
              <a:rPr lang="en-GB" sz="2000" dirty="0">
                <a:solidFill>
                  <a:schemeClr val="bg1"/>
                </a:solidFill>
              </a:rPr>
              <a:t>)</a:t>
            </a:r>
          </a:p>
          <a:p>
            <a:endParaRPr lang="en-GB" sz="2000" dirty="0">
              <a:solidFill>
                <a:schemeClr val="bg1"/>
              </a:solidFill>
            </a:endParaRPr>
          </a:p>
          <a:p>
            <a:endParaRPr lang="en-LT" sz="2000" dirty="0">
              <a:solidFill>
                <a:schemeClr val="bg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DD005C1-8C51-42D6-9BEE-B9B838497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2F7EB6-C81E-DB43-A081-2B941FEF1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© </a:t>
            </a:r>
            <a:r>
              <a:rPr lang="en-GB" dirty="0" err="1">
                <a:solidFill>
                  <a:schemeClr val="bg1">
                    <a:lumMod val="50000"/>
                  </a:schemeClr>
                </a:solidFill>
              </a:rPr>
              <a:t>Neringa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bg1">
                    <a:lumMod val="50000"/>
                  </a:schemeClr>
                </a:solidFill>
              </a:rPr>
              <a:t>Valuntonyte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 </a:t>
            </a:r>
            <a:endParaRPr lang="en-LT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801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picture containing person, music, piano&#10;&#10;Description automatically generated">
            <a:extLst>
              <a:ext uri="{FF2B5EF4-FFF2-40B4-BE49-F238E27FC236}">
                <a16:creationId xmlns:a16="http://schemas.microsoft.com/office/drawing/2014/main" id="{CB9C4309-3EC8-9747-9834-ED071ECBD0A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390" r="25607" b="2949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7" name="Rectangle 13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8C99FFA-3709-AA46-91B8-A8E5F0E5D4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Autofit/>
          </a:bodyPr>
          <a:lstStyle/>
          <a:p>
            <a:pPr algn="l"/>
            <a:r>
              <a:rPr lang="en-LT" sz="3200" dirty="0"/>
              <a:t>AKADEMINĖS MUZIKOS ATLIKĖJO </a:t>
            </a:r>
            <a:r>
              <a:rPr lang="en-LT" sz="3200" i="1" dirty="0"/>
              <a:t>PERSONOS</a:t>
            </a:r>
            <a:r>
              <a:rPr lang="en-LT" sz="3200" dirty="0"/>
              <a:t> KŪRIMAS: NUO SCENOS IKI ASMENINIO PREKĖS ŽENKLO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CA1F4F-5EF8-DF49-9F4F-589245F71F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en-LT" sz="2000" dirty="0"/>
              <a:t>MENO PROJEKTO TIRIAMOSIOS DALIES PRISTATYMAS</a:t>
            </a:r>
          </a:p>
          <a:p>
            <a:pPr algn="l"/>
            <a:endParaRPr lang="en-LT" sz="2000" dirty="0"/>
          </a:p>
          <a:p>
            <a:pPr algn="l"/>
            <a:r>
              <a:rPr lang="en-LT" sz="2000" dirty="0"/>
              <a:t>NERINGA VALUNTONYTĖ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F323A61-6310-3945-BFA5-2D16FFE853E1}"/>
              </a:ext>
            </a:extLst>
          </p:cNvPr>
          <p:cNvSpPr txBox="1"/>
          <p:nvPr/>
        </p:nvSpPr>
        <p:spPr>
          <a:xfrm>
            <a:off x="9404694" y="6611768"/>
            <a:ext cx="280913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/>
              <a:t>Lang Lang in Disney Hall. (Lawrence K. Ho / Los Angeles Times)</a:t>
            </a:r>
            <a:endParaRPr lang="en-GB" sz="1000" dirty="0"/>
          </a:p>
          <a:p>
            <a:endParaRPr lang="en-LT" dirty="0"/>
          </a:p>
        </p:txBody>
      </p:sp>
    </p:spTree>
    <p:extLst>
      <p:ext uri="{BB962C8B-B14F-4D97-AF65-F5344CB8AC3E}">
        <p14:creationId xmlns:p14="http://schemas.microsoft.com/office/powerpoint/2010/main" val="30291850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353</TotalTime>
  <Words>327</Words>
  <Application>Microsoft Macintosh PowerPoint</Application>
  <PresentationFormat>Widescreen</PresentationFormat>
  <Paragraphs>45</Paragraphs>
  <Slides>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AKADEMINĖS MUZIKOS ATLIKĖJO PERSONOS KŪRIMAS: NUO SCENOS IKI ASMENINIO PREKĖS ŽENKLO</vt:lpstr>
      <vt:lpstr>Tyrimo aktualumas ir naujumas</vt:lpstr>
      <vt:lpstr>Tyrimo objektas</vt:lpstr>
      <vt:lpstr>Tyrimo tikslas</vt:lpstr>
      <vt:lpstr>Tyrimo metodai</vt:lpstr>
      <vt:lpstr>Tyrėjos atvejo studija</vt:lpstr>
      <vt:lpstr>AKADEMINĖS MUZIKOS ATLIKĖJO PERSONOS KŪRIMAS: NUO SCENOS IKI ASMENINIO PREKĖS ŽENKLO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AKADEMINĖS MUZIKOS ATLIKĖJO PERSONOS KŪRIMAS: NUO SCENOS IKI ASMENINIO PREKĖS ŽENKLO</dc:title>
  <dc:creator>Neringa Valuntonytė</dc:creator>
  <cp:lastModifiedBy>Neringa Valuntonytė</cp:lastModifiedBy>
  <cp:revision>15</cp:revision>
  <dcterms:created xsi:type="dcterms:W3CDTF">2021-06-15T09:20:29Z</dcterms:created>
  <dcterms:modified xsi:type="dcterms:W3CDTF">2021-08-27T15:28:48Z</dcterms:modified>
</cp:coreProperties>
</file>