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35353"/>
        </a:fontRef>
        <a:srgbClr val="53535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E2E4"/>
          </a:solidFill>
        </a:fill>
      </a:tcStyle>
    </a:wholeTbl>
    <a:band2H>
      <a:tcTxStyle b="def" i="def"/>
      <a:tcStyle>
        <a:tcBdr/>
        <a:fill>
          <a:solidFill>
            <a:srgbClr val="EBF1F2"/>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35353"/>
        </a:fontRef>
        <a:srgbClr val="53535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1DDCB"/>
          </a:solidFill>
        </a:fill>
      </a:tcStyle>
    </a:wholeTbl>
    <a:band2H>
      <a:tcTxStyle b="def" i="def"/>
      <a:tcStyle>
        <a:tcBdr/>
        <a:fill>
          <a:solidFill>
            <a:srgbClr val="F8EF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35353"/>
        </a:fontRef>
        <a:srgbClr val="53535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3D7"/>
          </a:solidFill>
        </a:fill>
      </a:tcStyle>
    </a:wholeTbl>
    <a:band2H>
      <a:tcTxStyle b="def" i="def"/>
      <a:tcStyle>
        <a:tcBdr/>
        <a:fill>
          <a:solidFill>
            <a:srgbClr val="E9EA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35353"/>
        </a:fontRef>
        <a:srgbClr val="53535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35353"/>
        </a:fontRef>
        <a:srgbClr val="535353"/>
      </a:tcTxStyle>
      <a:tcStyle>
        <a:tcBdr>
          <a:left>
            <a:ln w="12700" cap="flat">
              <a:noFill/>
              <a:miter lim="400000"/>
            </a:ln>
          </a:left>
          <a:right>
            <a:ln w="12700" cap="flat">
              <a:noFill/>
              <a:miter lim="400000"/>
            </a:ln>
          </a:right>
          <a:top>
            <a:ln w="50800" cap="flat">
              <a:solidFill>
                <a:srgbClr val="535353"/>
              </a:solidFill>
              <a:prstDash val="solid"/>
              <a:round/>
            </a:ln>
          </a:top>
          <a:bottom>
            <a:ln w="25400" cap="flat">
              <a:solidFill>
                <a:srgbClr val="53535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35353"/>
              </a:solidFill>
              <a:prstDash val="solid"/>
              <a:round/>
            </a:ln>
          </a:top>
          <a:bottom>
            <a:ln w="25400" cap="flat">
              <a:solidFill>
                <a:srgbClr val="53535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35353"/>
        </a:fontRef>
        <a:srgbClr val="53535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CFCF"/>
          </a:solidFill>
        </a:fill>
      </a:tcStyle>
    </a:wholeTbl>
    <a:band2H>
      <a:tcTxStyle b="def" i="def"/>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35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35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35353"/>
          </a:solidFill>
        </a:fill>
      </a:tcStyle>
    </a:firstRow>
  </a:tblStyle>
  <a:tblStyle styleId="{2708684C-4D16-4618-839F-0558EEFCDFE6}" styleName="">
    <a:tblBg/>
    <a:wholeTbl>
      <a:tcTxStyle b="off" i="off">
        <a:fontRef idx="minor">
          <a:srgbClr val="535353"/>
        </a:fontRef>
        <a:srgbClr val="535353"/>
      </a:tcTxStyle>
      <a:tcStyle>
        <a:tcBdr>
          <a:left>
            <a:ln w="12700" cap="flat">
              <a:solidFill>
                <a:srgbClr val="535353"/>
              </a:solidFill>
              <a:prstDash val="solid"/>
              <a:round/>
            </a:ln>
          </a:left>
          <a:right>
            <a:ln w="12700" cap="flat">
              <a:solidFill>
                <a:srgbClr val="535353"/>
              </a:solidFill>
              <a:prstDash val="solid"/>
              <a:round/>
            </a:ln>
          </a:right>
          <a:top>
            <a:ln w="12700" cap="flat">
              <a:solidFill>
                <a:srgbClr val="535353"/>
              </a:solidFill>
              <a:prstDash val="solid"/>
              <a:round/>
            </a:ln>
          </a:top>
          <a:bottom>
            <a:ln w="12700" cap="flat">
              <a:solidFill>
                <a:srgbClr val="535353"/>
              </a:solidFill>
              <a:prstDash val="solid"/>
              <a:round/>
            </a:ln>
          </a:bottom>
          <a:insideH>
            <a:ln w="12700" cap="flat">
              <a:solidFill>
                <a:srgbClr val="535353"/>
              </a:solidFill>
              <a:prstDash val="solid"/>
              <a:round/>
            </a:ln>
          </a:insideH>
          <a:insideV>
            <a:ln w="12700" cap="flat">
              <a:solidFill>
                <a:srgbClr val="535353"/>
              </a:solidFill>
              <a:prstDash val="solid"/>
              <a:round/>
            </a:ln>
          </a:insideV>
        </a:tcBdr>
        <a:fill>
          <a:solidFill>
            <a:srgbClr val="535353">
              <a:alpha val="20000"/>
            </a:srgbClr>
          </a:solidFill>
        </a:fill>
      </a:tcStyle>
    </a:wholeTbl>
    <a:band2H>
      <a:tcTxStyle b="def" i="def"/>
      <a:tcStyle>
        <a:tcBdr/>
        <a:fill>
          <a:solidFill>
            <a:srgbClr val="FFFFFF"/>
          </a:solidFill>
        </a:fill>
      </a:tcStyle>
    </a:band2H>
    <a:firstCol>
      <a:tcTxStyle b="on" i="off">
        <a:fontRef idx="minor">
          <a:srgbClr val="535353"/>
        </a:fontRef>
        <a:srgbClr val="535353"/>
      </a:tcTxStyle>
      <a:tcStyle>
        <a:tcBdr>
          <a:left>
            <a:ln w="12700" cap="flat">
              <a:solidFill>
                <a:srgbClr val="535353"/>
              </a:solidFill>
              <a:prstDash val="solid"/>
              <a:round/>
            </a:ln>
          </a:left>
          <a:right>
            <a:ln w="12700" cap="flat">
              <a:solidFill>
                <a:srgbClr val="535353"/>
              </a:solidFill>
              <a:prstDash val="solid"/>
              <a:round/>
            </a:ln>
          </a:right>
          <a:top>
            <a:ln w="12700" cap="flat">
              <a:solidFill>
                <a:srgbClr val="535353"/>
              </a:solidFill>
              <a:prstDash val="solid"/>
              <a:round/>
            </a:ln>
          </a:top>
          <a:bottom>
            <a:ln w="12700" cap="flat">
              <a:solidFill>
                <a:srgbClr val="535353"/>
              </a:solidFill>
              <a:prstDash val="solid"/>
              <a:round/>
            </a:ln>
          </a:bottom>
          <a:insideH>
            <a:ln w="12700" cap="flat">
              <a:solidFill>
                <a:srgbClr val="535353"/>
              </a:solidFill>
              <a:prstDash val="solid"/>
              <a:round/>
            </a:ln>
          </a:insideH>
          <a:insideV>
            <a:ln w="12700" cap="flat">
              <a:solidFill>
                <a:srgbClr val="535353"/>
              </a:solidFill>
              <a:prstDash val="solid"/>
              <a:round/>
            </a:ln>
          </a:insideV>
        </a:tcBdr>
        <a:fill>
          <a:solidFill>
            <a:srgbClr val="535353">
              <a:alpha val="20000"/>
            </a:srgbClr>
          </a:solidFill>
        </a:fill>
      </a:tcStyle>
    </a:firstCol>
    <a:lastRow>
      <a:tcTxStyle b="on" i="off">
        <a:fontRef idx="minor">
          <a:srgbClr val="535353"/>
        </a:fontRef>
        <a:srgbClr val="535353"/>
      </a:tcTxStyle>
      <a:tcStyle>
        <a:tcBdr>
          <a:left>
            <a:ln w="12700" cap="flat">
              <a:solidFill>
                <a:srgbClr val="535353"/>
              </a:solidFill>
              <a:prstDash val="solid"/>
              <a:round/>
            </a:ln>
          </a:left>
          <a:right>
            <a:ln w="12700" cap="flat">
              <a:solidFill>
                <a:srgbClr val="535353"/>
              </a:solidFill>
              <a:prstDash val="solid"/>
              <a:round/>
            </a:ln>
          </a:right>
          <a:top>
            <a:ln w="50800" cap="flat">
              <a:solidFill>
                <a:srgbClr val="535353"/>
              </a:solidFill>
              <a:prstDash val="solid"/>
              <a:round/>
            </a:ln>
          </a:top>
          <a:bottom>
            <a:ln w="12700" cap="flat">
              <a:solidFill>
                <a:srgbClr val="535353"/>
              </a:solidFill>
              <a:prstDash val="solid"/>
              <a:round/>
            </a:ln>
          </a:bottom>
          <a:insideH>
            <a:ln w="12700" cap="flat">
              <a:solidFill>
                <a:srgbClr val="535353"/>
              </a:solidFill>
              <a:prstDash val="solid"/>
              <a:round/>
            </a:ln>
          </a:insideH>
          <a:insideV>
            <a:ln w="12700" cap="flat">
              <a:solidFill>
                <a:srgbClr val="535353"/>
              </a:solidFill>
              <a:prstDash val="solid"/>
              <a:round/>
            </a:ln>
          </a:insideV>
        </a:tcBdr>
        <a:fill>
          <a:noFill/>
        </a:fill>
      </a:tcStyle>
    </a:lastRow>
    <a:firstRow>
      <a:tcTxStyle b="on" i="off">
        <a:fontRef idx="minor">
          <a:srgbClr val="535353"/>
        </a:fontRef>
        <a:srgbClr val="535353"/>
      </a:tcTxStyle>
      <a:tcStyle>
        <a:tcBdr>
          <a:left>
            <a:ln w="12700" cap="flat">
              <a:solidFill>
                <a:srgbClr val="535353"/>
              </a:solidFill>
              <a:prstDash val="solid"/>
              <a:round/>
            </a:ln>
          </a:left>
          <a:right>
            <a:ln w="12700" cap="flat">
              <a:solidFill>
                <a:srgbClr val="535353"/>
              </a:solidFill>
              <a:prstDash val="solid"/>
              <a:round/>
            </a:ln>
          </a:right>
          <a:top>
            <a:ln w="12700" cap="flat">
              <a:solidFill>
                <a:srgbClr val="535353"/>
              </a:solidFill>
              <a:prstDash val="solid"/>
              <a:round/>
            </a:ln>
          </a:top>
          <a:bottom>
            <a:ln w="25400" cap="flat">
              <a:solidFill>
                <a:srgbClr val="535353"/>
              </a:solidFill>
              <a:prstDash val="solid"/>
              <a:round/>
            </a:ln>
          </a:bottom>
          <a:insideH>
            <a:ln w="12700" cap="flat">
              <a:solidFill>
                <a:srgbClr val="535353"/>
              </a:solidFill>
              <a:prstDash val="solid"/>
              <a:round/>
            </a:ln>
          </a:insideH>
          <a:insideV>
            <a:ln w="12700" cap="flat">
              <a:solidFill>
                <a:srgbClr val="535353"/>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4280772" y="-1688429"/>
            <a:ext cx="15829860"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710AC05F-90EB-4AD0-906B-5EC3507A296B.jpeg"/>
          <p:cNvSpPr/>
          <p:nvPr>
            <p:ph type="pic" sz="quarter" idx="21"/>
          </p:nvPr>
        </p:nvSpPr>
        <p:spPr>
          <a:xfrm>
            <a:off x="11887024" y="11171073"/>
            <a:ext cx="2598443" cy="1741646"/>
          </a:xfrm>
          <a:prstGeom prst="rect">
            <a:avLst/>
          </a:prstGeom>
          <a:effectLst>
            <a:outerShdw sx="100000" sy="100000" kx="0" ky="0" algn="b" rotWithShape="0" blurRad="0" dist="0" dir="5520000">
              <a:srgbClr val="000000">
                <a:alpha val="0"/>
              </a:srgbClr>
            </a:outerShdw>
          </a:effectLst>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710AC05F-90EB-4AD0-906B-5EC3507A296B.jpeg"/>
          <p:cNvSpPr/>
          <p:nvPr>
            <p:ph type="pic" sz="quarter" idx="21"/>
          </p:nvPr>
        </p:nvSpPr>
        <p:spPr>
          <a:xfrm>
            <a:off x="11428038" y="11428762"/>
            <a:ext cx="2346204" cy="1572579"/>
          </a:xfrm>
          <a:prstGeom prst="rect">
            <a:avLst/>
          </a:prstGeom>
          <a:effectLst>
            <a:outerShdw sx="100000" sy="100000" kx="0" ky="0" algn="b" rotWithShape="0" blurRad="0" dist="0" dir="5520000">
              <a:srgbClr val="000000">
                <a:alpha val="20791"/>
              </a:srgbClr>
            </a:outerShdw>
          </a:effectLst>
        </p:spPr>
        <p:txBody>
          <a:bodyPr lIns="91439" tIns="45719" rIns="91439" bIns="45719" anchor="t">
            <a:noAutofit/>
          </a:bodyPr>
          <a:lstStyle/>
          <a:p>
            <a:pPr/>
          </a:p>
        </p:txBody>
      </p:sp>
      <p:sp>
        <p:nvSpPr>
          <p:cNvPr id="66" name="Title Text"/>
          <p:cNvSpPr txBox="1"/>
          <p:nvPr>
            <p:ph type="title"/>
          </p:nvPr>
        </p:nvSpPr>
        <p:spPr>
          <a:xfrm>
            <a:off x="1075944" y="1706316"/>
            <a:ext cx="23050504" cy="3429004"/>
          </a:xfrm>
          <a:prstGeom prst="rect">
            <a:avLst/>
          </a:prstGeom>
        </p:spPr>
        <p:txBody>
          <a:bodyPr/>
          <a:lstStyle/>
          <a:p>
            <a:pPr/>
            <a:r>
              <a:t>Title Text</a:t>
            </a:r>
          </a:p>
        </p:txBody>
      </p:sp>
      <p:sp>
        <p:nvSpPr>
          <p:cNvPr id="67" name="Body Level One…"/>
          <p:cNvSpPr txBox="1"/>
          <p:nvPr>
            <p:ph type="body" sz="half" idx="1"/>
          </p:nvPr>
        </p:nvSpPr>
        <p:spPr>
          <a:xfrm>
            <a:off x="1241823" y="-5501138"/>
            <a:ext cx="11049001" cy="8864603"/>
          </a:xfrm>
          <a:prstGeom prst="rect">
            <a:avLst/>
          </a:prstGeom>
        </p:spPr>
        <p:txBody>
          <a:bodyPr/>
          <a:lstStyle>
            <a:lvl1pPr marL="584200" indent="-584200">
              <a:lnSpc>
                <a:spcPct val="100000"/>
              </a:lnSpc>
              <a:spcBef>
                <a:spcPts val="5300"/>
              </a:spcBef>
              <a:defRPr sz="5200"/>
            </a:lvl1pPr>
            <a:lvl2pPr marL="1168400" indent="-584200">
              <a:lnSpc>
                <a:spcPct val="100000"/>
              </a:lnSpc>
              <a:spcBef>
                <a:spcPts val="5300"/>
              </a:spcBef>
              <a:defRPr sz="5200"/>
            </a:lvl2pPr>
            <a:lvl3pPr marL="1752600" indent="-584200">
              <a:lnSpc>
                <a:spcPct val="100000"/>
              </a:lnSpc>
              <a:spcBef>
                <a:spcPts val="5300"/>
              </a:spcBef>
              <a:defRPr sz="5200"/>
            </a:lvl3pPr>
            <a:lvl4pPr marL="2336800" indent="-584200">
              <a:lnSpc>
                <a:spcPct val="100000"/>
              </a:lnSpc>
              <a:spcBef>
                <a:spcPts val="5300"/>
              </a:spcBef>
              <a:defRPr sz="5200"/>
            </a:lvl4pPr>
            <a:lvl5pPr marL="2921000" indent="-584200">
              <a:lnSpc>
                <a:spcPct val="100000"/>
              </a:lnSpc>
              <a:spcBef>
                <a:spcPts val="5300"/>
              </a:spcBef>
              <a:defRPr sz="52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435100" y="1066800"/>
            <a:ext cx="21501100" cy="11557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2-033_1302x975.jpeg"/>
          <p:cNvSpPr/>
          <p:nvPr>
            <p:ph type="pic" sz="half" idx="21"/>
          </p:nvPr>
        </p:nvSpPr>
        <p:spPr>
          <a:xfrm>
            <a:off x="12407900" y="5715000"/>
            <a:ext cx="11023600" cy="8255000"/>
          </a:xfrm>
          <a:prstGeom prst="rect">
            <a:avLst/>
          </a:prstGeom>
        </p:spPr>
        <p:txBody>
          <a:bodyPr lIns="91439" tIns="45719" rIns="91439" bIns="45719" anchor="t">
            <a:noAutofit/>
          </a:bodyPr>
          <a:lstStyle/>
          <a:p>
            <a:pPr/>
          </a:p>
        </p:txBody>
      </p:sp>
      <p:sp>
        <p:nvSpPr>
          <p:cNvPr id="84" name="Image"/>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85" name="2-10-superquadro_1631x2178.jpeg"/>
          <p:cNvSpPr/>
          <p:nvPr>
            <p:ph type="pic" idx="23"/>
          </p:nvPr>
        </p:nvSpPr>
        <p:spPr>
          <a:xfrm>
            <a:off x="-825500" y="-2108200"/>
            <a:ext cx="13804904" cy="18443211"/>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2387600" y="8001000"/>
            <a:ext cx="19621500" cy="647700"/>
          </a:xfrm>
          <a:prstGeom prst="rect">
            <a:avLst/>
          </a:prstGeom>
        </p:spPr>
        <p:txBody>
          <a:bodyPr anchor="t"/>
          <a:lstStyle>
            <a:lvl1pPr marL="0" indent="0" algn="ctr">
              <a:lnSpc>
                <a:spcPct val="100000"/>
              </a:lnSpc>
              <a:spcBef>
                <a:spcPts val="0"/>
              </a:spcBef>
              <a:buSzTx/>
              <a:buNone/>
              <a:defRPr sz="3800"/>
            </a:lvl1pPr>
            <a:lvl2pPr marL="1011115" indent="-426914" algn="ctr">
              <a:lnSpc>
                <a:spcPct val="100000"/>
              </a:lnSpc>
              <a:spcBef>
                <a:spcPts val="0"/>
              </a:spcBef>
              <a:defRPr sz="3800"/>
            </a:lvl2pPr>
            <a:lvl3pPr marL="1595315" indent="-426915" algn="ctr">
              <a:lnSpc>
                <a:spcPct val="100000"/>
              </a:lnSpc>
              <a:spcBef>
                <a:spcPts val="0"/>
              </a:spcBef>
              <a:defRPr sz="3800"/>
            </a:lvl3pPr>
            <a:lvl4pPr marL="2179515" indent="-426915" algn="ctr">
              <a:lnSpc>
                <a:spcPct val="100000"/>
              </a:lnSpc>
              <a:spcBef>
                <a:spcPts val="0"/>
              </a:spcBef>
              <a:defRPr sz="3800"/>
            </a:lvl4pPr>
            <a:lvl5pPr marL="2763715" indent="-426915" algn="ctr">
              <a:lnSpc>
                <a:spcPct val="100000"/>
              </a:lnSpc>
              <a:spcBef>
                <a:spcPts val="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2374900" y="5892800"/>
            <a:ext cx="19621500" cy="850900"/>
          </a:xfrm>
          <a:prstGeom prst="rect">
            <a:avLst/>
          </a:prstGeom>
        </p:spPr>
        <p:txBody>
          <a:bodyPr/>
          <a:lstStyle/>
          <a:p>
            <a:pPr marL="596645" indent="-596645" defTabSz="668655">
              <a:spcBef>
                <a:spcPts val="5200"/>
              </a:spcBef>
              <a:defRPr sz="5184"/>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099" y="13080999"/>
            <a:ext cx="419101" cy="457201"/>
          </a:xfrm>
          <a:prstGeom prst="rect">
            <a:avLst/>
          </a:prstGeom>
          <a:ln w="12700">
            <a:miter lim="400000"/>
          </a:ln>
        </p:spPr>
        <p:txBody>
          <a:bodyPr wrap="none" lIns="50800" tIns="50800" rIns="50800" bIns="50800" anchor="b">
            <a:spAutoFit/>
          </a:bodyPr>
          <a:lstStyle>
            <a:lvl1pPr>
              <a:defRPr sz="2400">
                <a:latin typeface="Gill Sans Light"/>
                <a:ea typeface="Gill Sans Light"/>
                <a:cs typeface="Gill Sans Light"/>
                <a:sym typeface="Gill Sans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Gill Sans Light"/>
          <a:ea typeface="Gill Sans Light"/>
          <a:cs typeface="Gill Sans Light"/>
          <a:sym typeface="Gill Sans Light"/>
        </a:defRPr>
      </a:lvl9pPr>
    </p:titleStyle>
    <p:bodyStyle>
      <a:lvl1pPr marL="736600" marR="0" indent="-736600"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1pPr>
      <a:lvl2pPr marL="1473200" marR="0" indent="-736600"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2pPr>
      <a:lvl3pPr marL="2209800" marR="0" indent="-736600"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3pPr>
      <a:lvl4pPr marL="2946400" marR="0" indent="-736600"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4pPr>
      <a:lvl5pPr marL="3683000" marR="0" indent="-736600"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5pPr>
      <a:lvl6pPr marL="3640015" marR="0" indent="-719015"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6pPr>
      <a:lvl7pPr marL="4224215" marR="0" indent="-719015"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7pPr>
      <a:lvl8pPr marL="4808415" marR="0" indent="-719015"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8pPr>
      <a:lvl9pPr marL="5392615" marR="0" indent="-719015" algn="l" defTabSz="825500" rtl="0" latinLnBrk="0">
        <a:lnSpc>
          <a:spcPct val="120000"/>
        </a:lnSpc>
        <a:spcBef>
          <a:spcPts val="6500"/>
        </a:spcBef>
        <a:spcAft>
          <a:spcPts val="0"/>
        </a:spcAft>
        <a:buClrTx/>
        <a:buSzPct val="82000"/>
        <a:buFontTx/>
        <a:buChar char="•"/>
        <a:tabLst/>
        <a:defRPr b="0" baseline="0" cap="none" i="0" spc="0" strike="noStrike" sz="6400" u="none">
          <a:solidFill>
            <a:srgbClr val="535353"/>
          </a:solidFill>
          <a:uFillTx/>
          <a:latin typeface="Gill Sans Light"/>
          <a:ea typeface="Gill Sans Light"/>
          <a:cs typeface="Gill Sans Light"/>
          <a:sym typeface="Gill Sans Ligh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s://www.youtube.com/watch?v=8zkZl2MRxc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ekonvencionalūs grojimo violončele būdai: nuo išplėstinių link XX a. multistilistinių technikų"/>
          <p:cNvSpPr txBox="1"/>
          <p:nvPr>
            <p:ph type="ctrTitle"/>
          </p:nvPr>
        </p:nvSpPr>
        <p:spPr>
          <a:xfrm>
            <a:off x="673100" y="1147089"/>
            <a:ext cx="23050500" cy="5374159"/>
          </a:xfrm>
          <a:prstGeom prst="rect">
            <a:avLst/>
          </a:prstGeom>
        </p:spPr>
        <p:txBody>
          <a:bodyPr/>
          <a:lstStyle>
            <a:lvl1pPr>
              <a:defRPr sz="5500">
                <a:latin typeface="Palatino"/>
                <a:ea typeface="Palatino"/>
                <a:cs typeface="Palatino"/>
                <a:sym typeface="Palatino"/>
              </a:defRPr>
            </a:lvl1pPr>
          </a:lstStyle>
          <a:p>
            <a:pPr/>
            <a:r>
              <a:t>Nekonvencionalūs grojimo violončele būdai: nuo išplėstinių link XXI a. multistilistinių technikų</a:t>
            </a:r>
          </a:p>
        </p:txBody>
      </p:sp>
      <p:sp>
        <p:nvSpPr>
          <p:cNvPr id="120" name="Gintarė Kaminskaitė…"/>
          <p:cNvSpPr txBox="1"/>
          <p:nvPr>
            <p:ph type="subTitle" sz="half" idx="1"/>
          </p:nvPr>
        </p:nvSpPr>
        <p:spPr>
          <a:xfrm>
            <a:off x="673100" y="8505814"/>
            <a:ext cx="23050500" cy="4143129"/>
          </a:xfrm>
          <a:prstGeom prst="rect">
            <a:avLst/>
          </a:prstGeom>
        </p:spPr>
        <p:txBody>
          <a:bodyPr/>
          <a:lstStyle/>
          <a:p>
            <a:pPr defTabSz="767715">
              <a:defRPr sz="4800"/>
            </a:pPr>
          </a:p>
          <a:p>
            <a:pPr algn="r" defTabSz="767715">
              <a:defRPr sz="3700">
                <a:latin typeface="Palatino"/>
                <a:ea typeface="Palatino"/>
                <a:cs typeface="Palatino"/>
                <a:sym typeface="Palatino"/>
              </a:defRPr>
            </a:pPr>
            <a:r>
              <a:t>Gintarė Kaminskaitė</a:t>
            </a:r>
          </a:p>
          <a:p>
            <a:pPr algn="r" defTabSz="767715">
              <a:defRPr sz="3700">
                <a:latin typeface="Palatino"/>
                <a:ea typeface="Palatino"/>
                <a:cs typeface="Palatino"/>
                <a:sym typeface="Palatino"/>
              </a:defRPr>
            </a:pPr>
            <a:r>
              <a:t>darbo vadovė: prof. Audronė Žiūraitytė</a:t>
            </a:r>
          </a:p>
          <a:p>
            <a:pPr defTabSz="767715">
              <a:defRPr sz="4800">
                <a:latin typeface="Palatino"/>
                <a:ea typeface="Palatino"/>
                <a:cs typeface="Palatino"/>
                <a:sym typeface="Palatino"/>
              </a:defRPr>
            </a:pPr>
          </a:p>
          <a:p>
            <a:pPr defTabSz="767715">
              <a:defRPr sz="4800">
                <a:latin typeface="Palatino"/>
                <a:ea typeface="Palatino"/>
                <a:cs typeface="Palatino"/>
                <a:sym typeface="Palatino"/>
              </a:defRPr>
            </a:pPr>
          </a:p>
          <a:p>
            <a:pPr defTabSz="767715">
              <a:defRPr sz="2700">
                <a:latin typeface="Palatino"/>
                <a:ea typeface="Palatino"/>
                <a:cs typeface="Palatino"/>
                <a:sym typeface="Palatino"/>
              </a:defRPr>
            </a:pPr>
            <a:r>
              <a:t>KLAIPĖDA,  2021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2"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23" name="Nuo išplėstinių link multistilistinių technikų"/>
          <p:cNvSpPr txBox="1"/>
          <p:nvPr>
            <p:ph type="title"/>
          </p:nvPr>
        </p:nvSpPr>
        <p:spPr>
          <a:xfrm>
            <a:off x="1383346" y="1413068"/>
            <a:ext cx="17376602" cy="840128"/>
          </a:xfrm>
          <a:prstGeom prst="rect">
            <a:avLst/>
          </a:prstGeom>
        </p:spPr>
        <p:txBody>
          <a:bodyPr/>
          <a:lstStyle>
            <a:lvl1pPr defTabSz="544830">
              <a:defRPr sz="5100"/>
            </a:lvl1pPr>
          </a:lstStyle>
          <a:p>
            <a:pPr/>
            <a:r>
              <a:t>Nuo išplėstinių link multistilistinių technikų</a:t>
            </a:r>
          </a:p>
        </p:txBody>
      </p:sp>
      <p:sp>
        <p:nvSpPr>
          <p:cNvPr id="124" name="XX a. Vakarų akademinę muziką, kaip ir kitas meno rūšis, įtraukęs modernizmo sąjūdis kompozitorius ir su jais tampriai bendradarbiaujančius atlikėjus skatino plėsti sonorines instrumentų raiškos galimybes, buvo atrasta daug naujų garso išgavimo būdų.…"/>
          <p:cNvSpPr txBox="1"/>
          <p:nvPr>
            <p:ph type="body" idx="1"/>
          </p:nvPr>
        </p:nvSpPr>
        <p:spPr>
          <a:xfrm>
            <a:off x="2352185" y="3595275"/>
            <a:ext cx="20155232" cy="7562300"/>
          </a:xfrm>
          <a:prstGeom prst="rect">
            <a:avLst/>
          </a:prstGeom>
        </p:spPr>
        <p:txBody>
          <a:bodyPr/>
          <a:lstStyle/>
          <a:p>
            <a:pPr marL="886523" indent="-465898" algn="just" defTabSz="7571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XX a. Vakarų akademinę muziką, kaip ir kitas meno rūšis, įtraukęs modernizmo sąjūdis kompozitorius ir su jais tampriai bendradarbiaujančius atlikėjus skatino plėsti sonorines instrumentų raiškos galimybes, buvo atrasta daug naujų garso išgavimo būdų.</a:t>
            </a:r>
          </a:p>
          <a:p>
            <a:pPr marL="886523" indent="-465898" algn="just" defTabSz="7571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p>
          <a:p>
            <a:pPr marL="886523" indent="-465898" algn="just" defTabSz="7571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Nekonvencionaliems grojimo būdams apibūdinti XX a. paskutiniajame ketvirtyje prigijo </a:t>
            </a:r>
            <a:r>
              <a:rPr i="1"/>
              <a:t>išplėstinių technikų</a:t>
            </a:r>
            <a:r>
              <a:t> terminas. </a:t>
            </a:r>
          </a:p>
          <a:p>
            <a:pPr marL="886523" indent="-465898" algn="just" defTabSz="7571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p>
          <a:p>
            <a:pPr marL="886523" indent="-465898" algn="just" defTabSz="7571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Pastaruoju metu styginių instrumentų garso išgavimo būdų atsinaujinimo šaltiniu tampa multistilistinis </a:t>
            </a:r>
            <a:r>
              <a:rPr i="1"/>
              <a:t>(multistyle)</a:t>
            </a:r>
            <a:r>
              <a:t> ir tarpkultūrinis </a:t>
            </a:r>
            <a:r>
              <a:rPr i="1"/>
              <a:t>(cross-cultural)</a:t>
            </a:r>
            <a:r>
              <a:t> muzikos kontekstas.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27" name="Muzikos stilių ir kultūrinė hibridizacija"/>
          <p:cNvSpPr txBox="1"/>
          <p:nvPr>
            <p:ph type="title"/>
          </p:nvPr>
        </p:nvSpPr>
        <p:spPr>
          <a:xfrm>
            <a:off x="530261" y="1439727"/>
            <a:ext cx="17376602" cy="840129"/>
          </a:xfrm>
          <a:prstGeom prst="rect">
            <a:avLst/>
          </a:prstGeom>
        </p:spPr>
        <p:txBody>
          <a:bodyPr/>
          <a:lstStyle>
            <a:lvl1pPr defTabSz="544830">
              <a:defRPr sz="5100"/>
            </a:lvl1pPr>
          </a:lstStyle>
          <a:p>
            <a:pPr/>
            <a:r>
              <a:t>Muzikos stilių ir kultūrinė hibridizacija</a:t>
            </a:r>
          </a:p>
        </p:txBody>
      </p:sp>
      <p:sp>
        <p:nvSpPr>
          <p:cNvPr id="128" name="Socialiniai, ekonominiai, politiniai ir demografiniai visuomenės pokyčiai atsispindi muzikiniame gyvenime, niveliuodami ribas tarp aukštosios–viduriniosios–žemosios (highbrow-middlebrow-lowbrow) kultūros.…"/>
          <p:cNvSpPr txBox="1"/>
          <p:nvPr>
            <p:ph type="body" idx="1"/>
          </p:nvPr>
        </p:nvSpPr>
        <p:spPr>
          <a:xfrm>
            <a:off x="2352185" y="3595275"/>
            <a:ext cx="20155232" cy="7562300"/>
          </a:xfrm>
          <a:prstGeom prst="rect">
            <a:avLst/>
          </a:prstGeom>
        </p:spPr>
        <p:txBody>
          <a:bodyPr/>
          <a:lstStyle/>
          <a:p>
            <a:pPr marL="812402" indent="-391777" algn="just" defTabSz="4206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Socialiniai, ekonominiai, politiniai ir demografiniai visuomenės pokyčiai atsispindi muzikiniame gyvenime, niveliuodami ribas tarp aukštosios–viduriniosios–žemosios </a:t>
            </a:r>
            <a:r>
              <a:rPr i="1"/>
              <a:t>(highbrow-middlebrow-lowbrow) </a:t>
            </a:r>
            <a:r>
              <a:t>kultūros.</a:t>
            </a:r>
          </a:p>
          <a:p>
            <a:pPr marL="812402" indent="-391777" algn="just" defTabSz="4206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p>
          <a:p>
            <a:pPr marL="812402" indent="-391777" algn="just" defTabSz="4206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Šio reiškinio pasekmė – muzikos </a:t>
            </a:r>
            <a:r>
              <a:rPr i="1"/>
              <a:t>stilių</a:t>
            </a:r>
            <a:r>
              <a:t> ir </a:t>
            </a:r>
            <a:r>
              <a:rPr i="1"/>
              <a:t>kultūrinė hibridizacija</a:t>
            </a:r>
            <a:r>
              <a:t>, kuri lemia akademinės/neakademinės muzikos susiliejimą.</a:t>
            </a:r>
          </a:p>
          <a:p>
            <a:pPr marL="812402" indent="-391777" algn="just" defTabSz="4206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p>
          <a:p>
            <a:pPr marL="812402" indent="-391777" algn="just" defTabSz="420623">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Akademinės muzikos atlikėjui tai reiškia</a:t>
            </a:r>
            <a:r>
              <a:rPr sz="3300"/>
              <a:t> poreikį plėsti skirtingų muzikinių kontekstų išmanymą ir reikalavimą įvaldyti mažiau pažįstamos muzikos kalbos aspektus.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31" name="Muzikinių stilių spektras"/>
          <p:cNvSpPr txBox="1"/>
          <p:nvPr>
            <p:ph type="title"/>
          </p:nvPr>
        </p:nvSpPr>
        <p:spPr>
          <a:xfrm>
            <a:off x="-1792024" y="1413068"/>
            <a:ext cx="17376600" cy="840128"/>
          </a:xfrm>
          <a:prstGeom prst="rect">
            <a:avLst/>
          </a:prstGeom>
        </p:spPr>
        <p:txBody>
          <a:bodyPr/>
          <a:lstStyle>
            <a:lvl1pPr defTabSz="544830">
              <a:defRPr sz="5100"/>
            </a:lvl1pPr>
          </a:lstStyle>
          <a:p>
            <a:pPr/>
            <a:r>
              <a:t>Muzikinių stilių spektras</a:t>
            </a:r>
          </a:p>
        </p:txBody>
      </p:sp>
      <p:sp>
        <p:nvSpPr>
          <p:cNvPr id="132" name="Minėti reiškiniai lemia klasikinės muzikos pasirengimą turinčių violončelininkų judėjimą link kitų muzikos stilių – džiazo, world (pasaulio), roko, pop muzikos.…"/>
          <p:cNvSpPr txBox="1"/>
          <p:nvPr>
            <p:ph type="body" idx="1"/>
          </p:nvPr>
        </p:nvSpPr>
        <p:spPr>
          <a:xfrm>
            <a:off x="2352185" y="3595275"/>
            <a:ext cx="20155232" cy="7562300"/>
          </a:xfrm>
          <a:prstGeom prst="rect">
            <a:avLst/>
          </a:prstGeom>
        </p:spPr>
        <p:txBody>
          <a:bodyPr/>
          <a:lstStyle/>
          <a:p>
            <a:pPr marL="821763" indent="-396293" algn="just" defTabSz="425470">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r>
              <a:t>Minėti reiškiniai lemia klasikinės muzikos pasirengimą turinčių violončelininkų judėjimą link kitų muzikos stilių – džiazo, </a:t>
            </a:r>
            <a:r>
              <a:rPr i="1"/>
              <a:t>world</a:t>
            </a:r>
            <a:r>
              <a:t> (pasaulio), roko, pop muzikos. </a:t>
            </a:r>
          </a:p>
          <a:p>
            <a:pPr marL="821763" indent="-396293" algn="just" defTabSz="425470">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p>
          <a:p>
            <a:pPr marL="821763" indent="-396293" algn="just" defTabSz="425470">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r>
              <a:t>XX a. pab. pradėjęs plisti c</a:t>
            </a:r>
            <a:r>
              <a:rPr i="1"/>
              <a:t>rossover</a:t>
            </a:r>
            <a:r>
              <a:t> muzikos fenomenas nurodo </a:t>
            </a:r>
            <a:r>
              <a:rPr sz="3400"/>
              <a:t>ir muzikinių stilių kryžminimą, ir įvairių muzikinių praktikų elementų samplaiką, siekiant išplėsti potencialių klausytojų auditoriją. </a:t>
            </a:r>
            <a:endParaRPr sz="3400"/>
          </a:p>
          <a:p>
            <a:pPr marL="821763" indent="-396293" algn="just" defTabSz="425470">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p>
          <a:p>
            <a:pPr marL="832473" indent="-407001" algn="just" defTabSz="425470">
              <a:lnSpc>
                <a:spcPct val="150000"/>
              </a:lnSpc>
              <a:spcBef>
                <a:spcPts val="0"/>
              </a:spcBef>
              <a:buClr>
                <a:srgbClr val="535353"/>
              </a:buClr>
              <a:defRPr sz="3400">
                <a:solidFill>
                  <a:srgbClr val="000000"/>
                </a:solidFill>
                <a:uFill>
                  <a:solidFill>
                    <a:srgbClr val="000000"/>
                  </a:solidFill>
                </a:uFill>
                <a:latin typeface="Palatino"/>
                <a:ea typeface="Palatino"/>
                <a:cs typeface="Palatino"/>
                <a:sym typeface="Palatino"/>
              </a:defRPr>
            </a:pPr>
            <a:r>
              <a:t>Plėtodami violončelės meną kituose muzikos stiliuose atlikėjai vysto naujus grojimo būdus ir technikas.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35" name="pavyzdžiai"/>
          <p:cNvSpPr txBox="1"/>
          <p:nvPr>
            <p:ph type="title"/>
          </p:nvPr>
        </p:nvSpPr>
        <p:spPr>
          <a:xfrm>
            <a:off x="-4327581" y="1436765"/>
            <a:ext cx="17376602" cy="840128"/>
          </a:xfrm>
          <a:prstGeom prst="rect">
            <a:avLst/>
          </a:prstGeom>
        </p:spPr>
        <p:txBody>
          <a:bodyPr/>
          <a:lstStyle>
            <a:lvl1pPr defTabSz="544830">
              <a:defRPr sz="5100"/>
            </a:lvl1pPr>
          </a:lstStyle>
          <a:p>
            <a:pPr/>
            <a:r>
              <a:t>pavyzdžiai</a:t>
            </a:r>
          </a:p>
        </p:txBody>
      </p:sp>
      <p:sp>
        <p:nvSpPr>
          <p:cNvPr id="136" name="Norėdami suteikti violončelei galimybę vienu metu atlikti ne tik melodinę, bet ir perkusinę funkciją atlikėjai vysto iš gitaros, džiazo kontraboso, smuiko (fiddle) pasiskolintas technikas: chopping, tapping, slapping ir kt.…"/>
          <p:cNvSpPr txBox="1"/>
          <p:nvPr>
            <p:ph type="body" idx="1"/>
          </p:nvPr>
        </p:nvSpPr>
        <p:spPr>
          <a:xfrm>
            <a:off x="2114383" y="2908069"/>
            <a:ext cx="19290578" cy="7373002"/>
          </a:xfrm>
          <a:prstGeom prst="rect">
            <a:avLst/>
          </a:prstGeom>
        </p:spPr>
        <p:txBody>
          <a:bodyPr/>
          <a:lstStyle/>
          <a:p>
            <a:pPr marL="883046" indent="-425846" algn="just" defTabSz="457200">
              <a:lnSpc>
                <a:spcPct val="150000"/>
              </a:lnSpc>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Norėdami suteikti violončelei galimybę vienu metu atlikti ne tik melodinę, bet ir perkusinę funkciją atlikėjai vysto iš gitaros, džiazo kontraboso, smuiko (</a:t>
            </a:r>
            <a:r>
              <a:rPr i="1"/>
              <a:t>fiddle</a:t>
            </a:r>
            <a:r>
              <a:t>) pasiskolintas technikas: </a:t>
            </a:r>
            <a:r>
              <a:rPr i="1"/>
              <a:t>chopping, tapping, slapping </a:t>
            </a:r>
            <a:r>
              <a:t>ir kt. </a:t>
            </a:r>
          </a:p>
          <a:p>
            <a:pPr marL="883046" indent="-425846" algn="just" defTabSz="457200">
              <a:lnSpc>
                <a:spcPct val="150000"/>
              </a:lnSpc>
              <a:spcBef>
                <a:spcPts val="0"/>
              </a:spcBef>
              <a:buClr>
                <a:srgbClr val="535353"/>
              </a:buClr>
              <a:defRPr sz="3700">
                <a:solidFill>
                  <a:srgbClr val="000000"/>
                </a:solidFill>
                <a:uFill>
                  <a:solidFill>
                    <a:srgbClr val="000000"/>
                  </a:solidFill>
                </a:uFill>
                <a:latin typeface="Palatino"/>
                <a:ea typeface="Palatino"/>
                <a:cs typeface="Palatino"/>
                <a:sym typeface="Palatino"/>
              </a:defRPr>
            </a:pPr>
          </a:p>
          <a:p>
            <a:pPr marL="883046" indent="-425846" algn="just" defTabSz="457200">
              <a:lnSpc>
                <a:spcPct val="150000"/>
              </a:lnSpc>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Pagal nekonvencionalią garso išgavimo prigimtį šios ir panašios technikos yra giminingos modernioje muzikoje naudojamoms </a:t>
            </a:r>
            <a:r>
              <a:rPr i="1"/>
              <a:t>išplėstinėms technikoms</a:t>
            </a:r>
            <a:r>
              <a:t>, tačiau yra kur kas labiau techniškai išplėtotos.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8"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39" name="Galimybės ir iššūkiai"/>
          <p:cNvSpPr txBox="1"/>
          <p:nvPr>
            <p:ph type="title"/>
          </p:nvPr>
        </p:nvSpPr>
        <p:spPr>
          <a:xfrm>
            <a:off x="-3119045" y="1436765"/>
            <a:ext cx="17376602" cy="840128"/>
          </a:xfrm>
          <a:prstGeom prst="rect">
            <a:avLst/>
          </a:prstGeom>
        </p:spPr>
        <p:txBody>
          <a:bodyPr/>
          <a:lstStyle>
            <a:lvl1pPr defTabSz="544830">
              <a:defRPr sz="5100"/>
            </a:lvl1pPr>
          </a:lstStyle>
          <a:p>
            <a:pPr/>
            <a:r>
              <a:t>Galimybės ir iššūkiai</a:t>
            </a:r>
          </a:p>
        </p:txBody>
      </p:sp>
      <p:sp>
        <p:nvSpPr>
          <p:cNvPr id="140" name="Naujai plėtojamos grojimo violončele technikos atveria platesnį instrumento galimybių spektrą. Pritaikant multistilistines technikas įmanoma groti ne tik įvairių stilių muziką, bet ir vienu metu atlikti melodinę, bosinę, harmoninę ir perkusinę funkcijas."/>
          <p:cNvSpPr txBox="1"/>
          <p:nvPr>
            <p:ph type="body" idx="1"/>
          </p:nvPr>
        </p:nvSpPr>
        <p:spPr>
          <a:xfrm>
            <a:off x="2047456" y="2908069"/>
            <a:ext cx="20222164" cy="8201278"/>
          </a:xfrm>
          <a:prstGeom prst="rect">
            <a:avLst/>
          </a:prstGeom>
        </p:spPr>
        <p:txBody>
          <a:bodyPr/>
          <a:lstStyle/>
          <a:p>
            <a:pPr marL="635793" indent="-306608" algn="just" defTabSz="329184">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r>
              <a:t>Naujai plėtojamos grojimo violončele technikos atveria platesnį instrumento galimybių spektrą. Pritaikant multistilistines technikas įmanoma groti ne tik įvairių stilių muziką, bet ir vienu metu atlikti melodinę, bosinę, harmoninę ir perkusinę funkcijas. </a:t>
            </a:r>
          </a:p>
          <a:p>
            <a:pPr marL="635793" indent="-306608" algn="just" defTabSz="329184">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p>
          <a:p>
            <a:pPr marL="635793" indent="-306608" algn="just" defTabSz="329184">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r>
              <a:t>Stebint pastarųjų dešimtmečių muzikines tendencijas tikėtina, kad neakademinės muzikos elementai vis intensyviau skverbsis į muzikines partitūras. Atlikėjams tai reiškia iššūkį įsisavinti vis išradingesnes grojimo technikas. </a:t>
            </a:r>
          </a:p>
          <a:p>
            <a:pPr marL="635793" indent="-306608" algn="just" defTabSz="329184">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p>
          <a:p>
            <a:pPr marL="635793" indent="-306608" algn="just" defTabSz="329184">
              <a:lnSpc>
                <a:spcPct val="150000"/>
              </a:lnSpc>
              <a:spcBef>
                <a:spcPts val="0"/>
              </a:spcBef>
              <a:buClr>
                <a:srgbClr val="535353"/>
              </a:buClr>
              <a:defRPr sz="3300">
                <a:solidFill>
                  <a:srgbClr val="000000"/>
                </a:solidFill>
                <a:uFill>
                  <a:solidFill>
                    <a:srgbClr val="000000"/>
                  </a:solidFill>
                </a:uFill>
                <a:latin typeface="Palatino"/>
                <a:ea typeface="Palatino"/>
                <a:cs typeface="Palatino"/>
                <a:sym typeface="Palatino"/>
              </a:defRPr>
            </a:pPr>
            <a:r>
              <a:t>Vystomos individualios grojimo technikos kelia notacijos problemas. Kol kas nėra nusistovėjusių ženklų „užkoduoti“ skirtingiems garsiniams efektams, neretai tenka kliautis žodiniu paaiškinimu.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2"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43" name="Double-click to edit"/>
          <p:cNvSpPr txBox="1"/>
          <p:nvPr>
            <p:ph type="title"/>
          </p:nvPr>
        </p:nvSpPr>
        <p:spPr>
          <a:xfrm>
            <a:off x="1075943" y="1706316"/>
            <a:ext cx="23050506" cy="3429004"/>
          </a:xfrm>
          <a:prstGeom prst="rect">
            <a:avLst/>
          </a:prstGeom>
        </p:spPr>
        <p:txBody>
          <a:bodyPr/>
          <a:lstStyle/>
          <a:p>
            <a:pPr/>
          </a:p>
        </p:txBody>
      </p:sp>
      <p:sp>
        <p:nvSpPr>
          <p:cNvPr id="144" name="Įvairios pizzicato rūšys…"/>
          <p:cNvSpPr txBox="1"/>
          <p:nvPr>
            <p:ph type="body" sz="half" idx="1"/>
          </p:nvPr>
        </p:nvSpPr>
        <p:spPr>
          <a:xfrm>
            <a:off x="1075943" y="1252707"/>
            <a:ext cx="11049005" cy="10037595"/>
          </a:xfrm>
          <a:prstGeom prst="rect">
            <a:avLst/>
          </a:prstGeom>
        </p:spPr>
        <p:txBody>
          <a:bodyPr/>
          <a:lstStyle/>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Įvairios </a:t>
            </a:r>
            <a:r>
              <a:rPr i="1"/>
              <a:t>pizzicato</a:t>
            </a:r>
            <a:r>
              <a:t> rūšys</a:t>
            </a: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Grojimo akordais galimybės</a:t>
            </a: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Perkusiniai efektai</a:t>
            </a: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Dermių mikrotonalumas</a:t>
            </a: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p>
          <a:p>
            <a:pPr marL="883046" indent="-425846" defTabSz="457200">
              <a:spcBef>
                <a:spcPts val="0"/>
              </a:spcBef>
              <a:buClr>
                <a:srgbClr val="535353"/>
              </a:buClr>
              <a:defRPr sz="3700">
                <a:solidFill>
                  <a:srgbClr val="000000"/>
                </a:solidFill>
                <a:uFill>
                  <a:solidFill>
                    <a:srgbClr val="000000"/>
                  </a:solidFill>
                </a:uFill>
                <a:latin typeface="Palatino"/>
                <a:ea typeface="Palatino"/>
                <a:cs typeface="Palatino"/>
                <a:sym typeface="Palatino"/>
              </a:defRPr>
            </a:pPr>
            <a:r>
              <a:t>Kalbėjimas, dainavimas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 name="Image" descr="Image"/>
          <p:cNvPicPr>
            <a:picLocks noChangeAspect="1"/>
          </p:cNvPicPr>
          <p:nvPr>
            <p:ph type="pic" idx="21"/>
          </p:nvPr>
        </p:nvPicPr>
        <p:blipFill>
          <a:blip r:embed="rId2">
            <a:alphaModFix amt="73305"/>
            <a:extLst/>
          </a:blip>
          <a:srcRect l="21372" t="0" r="21372" b="0"/>
          <a:stretch>
            <a:fillRect/>
          </a:stretch>
        </p:blipFill>
        <p:spPr>
          <a:xfrm>
            <a:off x="11929484" y="11428762"/>
            <a:ext cx="1343312" cy="1572579"/>
          </a:xfrm>
          <a:prstGeom prst="rect">
            <a:avLst/>
          </a:prstGeom>
        </p:spPr>
      </p:pic>
      <p:sp>
        <p:nvSpPr>
          <p:cNvPr id="147" name="Double-click to edit"/>
          <p:cNvSpPr txBox="1"/>
          <p:nvPr>
            <p:ph type="title"/>
          </p:nvPr>
        </p:nvSpPr>
        <p:spPr>
          <a:xfrm>
            <a:off x="1075943" y="1706316"/>
            <a:ext cx="23050506" cy="3429004"/>
          </a:xfrm>
          <a:prstGeom prst="rect">
            <a:avLst/>
          </a:prstGeom>
        </p:spPr>
        <p:txBody>
          <a:bodyPr/>
          <a:lstStyle/>
          <a:p>
            <a:pPr/>
          </a:p>
        </p:txBody>
      </p:sp>
      <p:sp>
        <p:nvSpPr>
          <p:cNvPr id="148" name="Mokiniai nemokomi groti pizzicato, tad šios technikos panaudojimo galimybės gana siauros. Jo nuomone, muzikiniai elementai, kaip arpeggio pasažai per visas keturias stygas ar pakartotos natos greitame tempe galėtų būti lengvai pademonstruojami gitaristo,"/>
          <p:cNvSpPr txBox="1"/>
          <p:nvPr>
            <p:ph type="body" idx="1"/>
          </p:nvPr>
        </p:nvSpPr>
        <p:spPr>
          <a:xfrm>
            <a:off x="1075943" y="1246967"/>
            <a:ext cx="23224342" cy="10043335"/>
          </a:xfrm>
          <a:prstGeom prst="rect">
            <a:avLst/>
          </a:prstGeom>
        </p:spPr>
        <p:txBody>
          <a:bodyPr/>
          <a:lstStyle/>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r>
              <a:t>Mokiniai nemokomi groti </a:t>
            </a:r>
            <a:r>
              <a:rPr i="1"/>
              <a:t>pizzicato</a:t>
            </a:r>
            <a:r>
              <a:t>, tad šios technikos panaudojimo galimybės gana siauros. Jo nuomone, muzikiniai elementai, kaip </a:t>
            </a:r>
            <a:r>
              <a:rPr i="1"/>
              <a:t>arpeggio</a:t>
            </a:r>
            <a:r>
              <a:t> pasažai per visas keturias stygas ar pakartotos natos greitame tempe galėtų būti lengvai pademonstruojami gitaristo, jei šis pasiimtų į rankas smuiką, tačiau kompozitoriams jie uždrausti naudoti dėl nesugrojamumo.</a:t>
            </a: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r>
              <a:t>-H. Berlioz</a:t>
            </a: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sz="3700">
                <a:latin typeface="Palatino"/>
                <a:ea typeface="Palatino"/>
                <a:cs typeface="Palatino"/>
                <a:sym typeface="Palatino"/>
              </a:defRPr>
            </a:pPr>
          </a:p>
          <a:p>
            <a:pPr marL="0" indent="0" algn="ctr">
              <a:spcBef>
                <a:spcPts val="0"/>
              </a:spcBef>
              <a:buSzTx/>
              <a:buNone/>
              <a:defRPr cap="all" i="1" sz="2200">
                <a:latin typeface="Palatino"/>
                <a:ea typeface="Palatino"/>
                <a:cs typeface="Palatino"/>
                <a:sym typeface="Palatino"/>
              </a:defRPr>
            </a:pPr>
            <a:r>
              <a:t>The memoirs of Hector Berlioz</a:t>
            </a:r>
            <a:r>
              <a:rPr i="0"/>
              <a:t>, trans. David Cairns. London: Victor Gollanez ltd, 1969.</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Image" descr="Image"/>
          <p:cNvPicPr>
            <a:picLocks noChangeAspect="1"/>
          </p:cNvPicPr>
          <p:nvPr>
            <p:ph type="pic" idx="21"/>
          </p:nvPr>
        </p:nvPicPr>
        <p:blipFill>
          <a:blip r:embed="rId2">
            <a:alphaModFix amt="73305"/>
            <a:extLst/>
          </a:blip>
          <a:srcRect l="21372" t="0" r="21372" b="0"/>
          <a:stretch>
            <a:fillRect/>
          </a:stretch>
        </p:blipFill>
        <p:spPr>
          <a:xfrm>
            <a:off x="11929484" y="11522226"/>
            <a:ext cx="1183636" cy="1385651"/>
          </a:xfrm>
          <a:prstGeom prst="rect">
            <a:avLst/>
          </a:prstGeom>
        </p:spPr>
      </p:pic>
      <p:sp>
        <p:nvSpPr>
          <p:cNvPr id="151" name="Double-click to edit"/>
          <p:cNvSpPr txBox="1"/>
          <p:nvPr>
            <p:ph type="title"/>
          </p:nvPr>
        </p:nvSpPr>
        <p:spPr>
          <a:xfrm>
            <a:off x="-4351278" y="1341979"/>
            <a:ext cx="17376602" cy="840128"/>
          </a:xfrm>
          <a:prstGeom prst="rect">
            <a:avLst/>
          </a:prstGeom>
        </p:spPr>
        <p:txBody>
          <a:bodyPr/>
          <a:lstStyle/>
          <a:p>
            <a:pPr defTabSz="544830">
              <a:defRPr sz="5100"/>
            </a:pPr>
          </a:p>
        </p:txBody>
      </p:sp>
      <p:sp>
        <p:nvSpPr>
          <p:cNvPr id="152" name="https://www.youtube.com/watch?v=8zkZl2MRxcM"/>
          <p:cNvSpPr txBox="1"/>
          <p:nvPr>
            <p:ph type="body" idx="1"/>
          </p:nvPr>
        </p:nvSpPr>
        <p:spPr>
          <a:xfrm>
            <a:off x="1142812" y="2315648"/>
            <a:ext cx="20155238" cy="7722253"/>
          </a:xfrm>
          <a:prstGeom prst="rect">
            <a:avLst/>
          </a:prstGeom>
        </p:spPr>
        <p:txBody>
          <a:bodyPr/>
          <a:lstStyle>
            <a:lvl1pPr marL="883046" indent="-425846" algn="just" defTabSz="457200">
              <a:lnSpc>
                <a:spcPct val="150000"/>
              </a:lnSpc>
              <a:spcBef>
                <a:spcPts val="0"/>
              </a:spcBef>
              <a:buClr>
                <a:srgbClr val="535353"/>
              </a:buClr>
              <a:defRPr sz="3700" u="sng">
                <a:solidFill>
                  <a:srgbClr val="0000FF"/>
                </a:solidFill>
                <a:uFill>
                  <a:solidFill>
                    <a:srgbClr val="0000FF"/>
                  </a:solidFill>
                </a:uFill>
                <a:latin typeface="Palatino"/>
                <a:ea typeface="Palatino"/>
                <a:cs typeface="Palatino"/>
                <a:sym typeface="Palatino"/>
                <a:hlinkClick r:id="rId3" invalidUrl="" action="" tgtFrame="" tooltip="" history="1" highlightClick="0" endSnd="0"/>
              </a:defRPr>
            </a:lvl1pPr>
          </a:lstStyle>
          <a:p>
            <a:pPr/>
            <a:r>
              <a:rPr>
                <a:hlinkClick r:id="rId3" invalidUrl="" action="" tgtFrame="" tooltip="" history="1" highlightClick="0" endSnd="0"/>
              </a:rPr>
              <a:t>https://www.youtube.com/watch?v=8zkZl2MRxcM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FFFFFF"/>
      </a:lt1>
      <a:dk2>
        <a:srgbClr val="A7A7A7"/>
      </a:dk2>
      <a:lt2>
        <a:srgbClr val="535353"/>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Neue"/>
        <a:ea typeface="Helvetica Neue"/>
        <a:cs typeface="Helvetica Neue"/>
      </a:majorFont>
      <a:minorFont>
        <a:latin typeface="Helvetica"/>
        <a:ea typeface="Helvetica"/>
        <a:cs typeface="Helvetica"/>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A7A7A7"/>
      </a:dk2>
      <a:lt2>
        <a:srgbClr val="535353"/>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Helvetica Neue"/>
        <a:ea typeface="Helvetica Neue"/>
        <a:cs typeface="Helvetica Neue"/>
      </a:majorFont>
      <a:minorFont>
        <a:latin typeface="Helvetica"/>
        <a:ea typeface="Helvetica"/>
        <a:cs typeface="Helvetica"/>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35353"/>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