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71" r:id="rId5"/>
    <p:sldId id="272" r:id="rId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01" autoAdjust="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Spustelėję redag. ruoš. paantrš.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9048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3800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44980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8344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221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88314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0711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9110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0914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0637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3954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chemeClr val="tx2">
                <a:lumMod val="20000"/>
                <a:lumOff val="80000"/>
              </a:schemeClr>
            </a:gs>
            <a:gs pos="96000">
              <a:srgbClr val="85C2FF"/>
            </a:gs>
            <a:gs pos="89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A9401-2BF0-4A6E-8B0D-2920DAE1550E}" type="datetimeFigureOut">
              <a:rPr lang="lt-LT" smtClean="0"/>
              <a:t>2021-08-22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C7E0D-4F8B-4D23-9DED-2A8DE19A8E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139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06451" y="1082561"/>
            <a:ext cx="4915128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lt-LT" sz="2000" i="1" dirty="0"/>
          </a:p>
          <a:p>
            <a:pPr algn="ctr"/>
            <a:endParaRPr lang="lt-LT" sz="2000" i="1" dirty="0"/>
          </a:p>
          <a:p>
            <a:pPr algn="ctr"/>
            <a:endParaRPr lang="lt-LT" sz="2000" i="1" dirty="0"/>
          </a:p>
          <a:p>
            <a:pPr algn="ctr"/>
            <a:r>
              <a:rPr lang="en-US" sz="2000" dirty="0" err="1"/>
              <a:t>Agn</a:t>
            </a:r>
            <a:r>
              <a:rPr lang="lt-LT" sz="2000" dirty="0"/>
              <a:t>ė </a:t>
            </a:r>
            <a:r>
              <a:rPr lang="lt-LT" sz="2000" dirty="0" err="1"/>
              <a:t>Mažulienė</a:t>
            </a:r>
            <a:r>
              <a:rPr lang="lt-LT" sz="2000" dirty="0"/>
              <a:t> </a:t>
            </a:r>
            <a:endParaRPr lang="en-US" sz="2000" dirty="0"/>
          </a:p>
          <a:p>
            <a:pPr algn="ctr"/>
            <a:r>
              <a:rPr lang="lt-LT" sz="2000" dirty="0"/>
              <a:t>M.D., I</a:t>
            </a:r>
            <a:r>
              <a:rPr lang="en-US" sz="2000" dirty="0"/>
              <a:t>V</a:t>
            </a:r>
            <a:r>
              <a:rPr lang="lt-LT" sz="2000" dirty="0"/>
              <a:t> kursas</a:t>
            </a:r>
            <a:endParaRPr lang="en-US" sz="2000" dirty="0"/>
          </a:p>
          <a:p>
            <a:endParaRPr lang="lt-LT" sz="2800" dirty="0"/>
          </a:p>
          <a:p>
            <a:pPr algn="just"/>
            <a:r>
              <a:rPr lang="en-US" sz="2800" b="1" dirty="0"/>
              <a:t>Fig</a:t>
            </a:r>
            <a:r>
              <a:rPr lang="lt-LT" sz="2800" b="1" dirty="0" err="1"/>
              <a:t>ūrinės</a:t>
            </a:r>
            <a:r>
              <a:rPr lang="lt-LT" sz="2800" b="1" dirty="0"/>
              <a:t> muzikos kompozicijos </a:t>
            </a:r>
            <a:endParaRPr lang="en-US" sz="2800" b="1" dirty="0"/>
          </a:p>
          <a:p>
            <a:pPr algn="just"/>
            <a:r>
              <a:rPr lang="lt-LT" sz="2800" b="1" dirty="0"/>
              <a:t>samprata ir kūrybiniai aspektai </a:t>
            </a:r>
            <a:endParaRPr lang="en-US" sz="2800" b="1" dirty="0"/>
          </a:p>
          <a:p>
            <a:pPr algn="ctr"/>
            <a:endParaRPr lang="en-US" sz="2400" i="1" dirty="0"/>
          </a:p>
        </p:txBody>
      </p:sp>
      <p:pic>
        <p:nvPicPr>
          <p:cNvPr id="3" name="Picture 1" descr="LMTA zenklas_N_0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735329"/>
            <a:ext cx="76009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tačiakampis 1"/>
          <p:cNvSpPr/>
          <p:nvPr/>
        </p:nvSpPr>
        <p:spPr>
          <a:xfrm>
            <a:off x="2771800" y="5467701"/>
            <a:ext cx="34072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t-LT" dirty="0"/>
              <a:t>Meno doktorantų vasaros stovykla</a:t>
            </a:r>
          </a:p>
          <a:p>
            <a:pPr algn="ctr"/>
            <a:r>
              <a:rPr lang="en-US" dirty="0"/>
              <a:t>2021.08</a:t>
            </a:r>
            <a:endParaRPr lang="lt-LT" dirty="0"/>
          </a:p>
          <a:p>
            <a:pPr algn="ctr"/>
            <a:endParaRPr lang="lt-L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0D75B1-6F2C-46BB-A6CC-D0E7D7F5CB91}"/>
              </a:ext>
            </a:extLst>
          </p:cNvPr>
          <p:cNvSpPr txBox="1"/>
          <p:nvPr/>
        </p:nvSpPr>
        <p:spPr>
          <a:xfrm>
            <a:off x="1368110" y="4598570"/>
            <a:ext cx="6407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dirty="0"/>
              <a:t>Tiriamosios dalies vadovė – prof. habil. dr. Gražina Daunoravičienė</a:t>
            </a:r>
          </a:p>
          <a:p>
            <a:pPr algn="ctr"/>
            <a:r>
              <a:rPr lang="lt-LT" dirty="0"/>
              <a:t>Meninės dalies vadovas – prof. dr. Ričardas Kabelis</a:t>
            </a:r>
          </a:p>
        </p:txBody>
      </p:sp>
    </p:spTree>
    <p:extLst>
      <p:ext uri="{BB962C8B-B14F-4D97-AF65-F5344CB8AC3E}">
        <p14:creationId xmlns:p14="http://schemas.microsoft.com/office/powerpoint/2010/main" val="643119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583264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Problema</a:t>
            </a:r>
            <a:r>
              <a:rPr lang="lt-LT" b="1" dirty="0"/>
              <a:t>tika ir temos pasirinkimo motyvai</a:t>
            </a:r>
          </a:p>
          <a:p>
            <a:endParaRPr lang="lt-LT" dirty="0"/>
          </a:p>
          <a:p>
            <a:pPr algn="just"/>
            <a:r>
              <a:rPr lang="lt-LT" dirty="0"/>
              <a:t>Figūrinė muzikos kompozicija (FMK) – iki šiol yra moksliškai neįtvirtintas kompozicijos tipas, vizualiai artimas </a:t>
            </a:r>
            <a:r>
              <a:rPr lang="lt-LT" i="1" dirty="0"/>
              <a:t>Augenmusik</a:t>
            </a:r>
            <a:r>
              <a:rPr lang="lt-LT" dirty="0"/>
              <a:t>, enigmatinės ir grafinės notacijos tradicijoms, tačiau pasižymintis savitais funkciniais garso ir ženklo sąveikos kriterijais.</a:t>
            </a:r>
          </a:p>
          <a:p>
            <a:pPr algn="just"/>
            <a:endParaRPr lang="lt-LT" dirty="0"/>
          </a:p>
          <a:p>
            <a:pPr algn="just"/>
            <a:r>
              <a:rPr lang="lt-LT" dirty="0"/>
              <a:t>Figūrinės notacijos pavyzdžių analizės, lyginimo ir sisteminimo problema atsiranda dėl nepakankamai atskleistos reiškinio prigimties, retai analizuojamų praktinių šio komponavimo tipo metodų.</a:t>
            </a:r>
          </a:p>
          <a:p>
            <a:pPr algn="just"/>
            <a:endParaRPr lang="lt-LT" dirty="0"/>
          </a:p>
          <a:p>
            <a:pPr algn="just"/>
            <a:r>
              <a:rPr lang="lt-LT" dirty="0"/>
              <a:t>Šiame darbe tyrinėjami įvairūs figūrinio komponavimo aspektai sudaro prielaidą suformuluoti šio reiškinio kriterijus ir tyrinėti figūrinį komponavimą kaip savitą </a:t>
            </a:r>
            <a:r>
              <a:rPr lang="lt-LT" b="1" dirty="0"/>
              <a:t>kompozicinio </a:t>
            </a:r>
            <a:r>
              <a:rPr lang="lt-LT" b="1"/>
              <a:t>mąstymo modelį.</a:t>
            </a:r>
            <a:endParaRPr lang="lt-LT" b="1" dirty="0"/>
          </a:p>
        </p:txBody>
      </p:sp>
      <p:pic>
        <p:nvPicPr>
          <p:cNvPr id="9" name="Paveikslėlis 1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452630"/>
            <a:ext cx="1438912" cy="161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ytis\Desktop\2021 speco egzui\Somnus figur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183" y="2996952"/>
            <a:ext cx="1180330" cy="165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aveikslėlis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184" y="332656"/>
            <a:ext cx="1153868" cy="1316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aveikslėlis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437112"/>
            <a:ext cx="1405141" cy="15841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674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630937" y="188640"/>
            <a:ext cx="792088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b="1" dirty="0"/>
              <a:t>PLANAS</a:t>
            </a:r>
            <a:endParaRPr lang="lt-LT" dirty="0"/>
          </a:p>
          <a:p>
            <a:pPr lvl="0"/>
            <a:endParaRPr lang="lt-LT" sz="1400" b="1" dirty="0"/>
          </a:p>
          <a:p>
            <a:pPr lvl="0"/>
            <a:r>
              <a:rPr lang="lt-LT" sz="1400" b="1" dirty="0"/>
              <a:t>1. FIGŪRINĖS MUZIKOS KOMPOZICIJOS IŠTAKOS, POŽYMIAI IR KRITERIJAI</a:t>
            </a:r>
            <a:endParaRPr lang="lt-LT" sz="1400" dirty="0"/>
          </a:p>
          <a:p>
            <a:pPr lvl="1"/>
            <a:r>
              <a:rPr lang="lt-LT" sz="1400" dirty="0"/>
              <a:t> 1.1. Sąvokos „figūrinė muzikos kompozicija“ (FMK) argumentacija ir kontekstai</a:t>
            </a:r>
          </a:p>
          <a:p>
            <a:pPr lvl="1"/>
            <a:r>
              <a:rPr lang="lt-LT" sz="1400" dirty="0"/>
              <a:t> 1.2. Figūrinės muzikos notacijos funkcinės ypatybės </a:t>
            </a:r>
          </a:p>
          <a:p>
            <a:pPr lvl="2"/>
            <a:r>
              <a:rPr lang="lt-LT" sz="1400" dirty="0"/>
              <a:t>1.2.1. Funkcinis muzikinės notacijos pavyzdžių </a:t>
            </a:r>
            <a:r>
              <a:rPr lang="lt-LT" sz="1400" dirty="0" err="1"/>
              <a:t>tipologizavimo</a:t>
            </a:r>
            <a:r>
              <a:rPr lang="lt-LT" sz="1400" dirty="0"/>
              <a:t> modelis</a:t>
            </a:r>
          </a:p>
          <a:p>
            <a:pPr lvl="2"/>
            <a:r>
              <a:rPr lang="lt-LT" sz="1400" dirty="0"/>
              <a:t>1.2.1. Figūrinės notacijos funkciniai kriterijai</a:t>
            </a:r>
          </a:p>
          <a:p>
            <a:pPr lvl="1"/>
            <a:r>
              <a:rPr lang="lt-LT" sz="1400" dirty="0"/>
              <a:t> 1.3. </a:t>
            </a:r>
            <a:r>
              <a:rPr lang="lt-LT" sz="1400" dirty="0" err="1"/>
              <a:t>Figūriškumo</a:t>
            </a:r>
            <a:r>
              <a:rPr lang="lt-LT" sz="1400" dirty="0"/>
              <a:t> apraiškų muzikoje modifikacijos: figūrinė notacija, komponavimas, kompozicija</a:t>
            </a:r>
          </a:p>
          <a:p>
            <a:pPr lvl="2"/>
            <a:r>
              <a:rPr lang="lt-LT" sz="1400" dirty="0"/>
              <a:t>1.3.1. Neapibrėžtumo faktoriai kompozicijoje</a:t>
            </a:r>
          </a:p>
          <a:p>
            <a:pPr lvl="2"/>
            <a:r>
              <a:rPr lang="lt-LT" sz="1400" dirty="0"/>
              <a:t>1.3.2. Figūrinė muzikos notacija kaip komponavimo įrankis</a:t>
            </a:r>
          </a:p>
          <a:p>
            <a:pPr lvl="2"/>
            <a:r>
              <a:rPr lang="lt-LT" sz="1400" dirty="0"/>
              <a:t>1.3.3. Figūrinės ir grafinės kompozicijos santykio ypatumai</a:t>
            </a:r>
          </a:p>
          <a:p>
            <a:r>
              <a:rPr lang="lt-LT" sz="1400" dirty="0"/>
              <a:t> </a:t>
            </a:r>
          </a:p>
          <a:p>
            <a:pPr lvl="0"/>
            <a:r>
              <a:rPr lang="lt-LT" sz="1400" b="1" dirty="0"/>
              <a:t>2. VIZUALIEJI IR STRUKTŪRINIAI FIGŪRINIŲ MUZIKOS  KOMPOZICIJŲ ASPEKTAI</a:t>
            </a:r>
            <a:endParaRPr lang="lt-LT" sz="1400" dirty="0"/>
          </a:p>
          <a:p>
            <a:pPr lvl="1"/>
            <a:r>
              <a:rPr lang="lt-LT" sz="1400" dirty="0"/>
              <a:t>   2.1. Vizualiųjų menų formaliosios analizės kriterijų taikymas FMK tyrime </a:t>
            </a:r>
          </a:p>
          <a:p>
            <a:pPr lvl="1"/>
            <a:r>
              <a:rPr lang="lt-LT" sz="1400" dirty="0"/>
              <a:t>   2.2. FMK muzikinių parametrų organizavimo technikos </a:t>
            </a:r>
          </a:p>
          <a:p>
            <a:pPr lvl="2"/>
            <a:r>
              <a:rPr lang="lt-LT" sz="1400" dirty="0"/>
              <a:t>2.2.1. Figūrinio kanono ištakos ir atmainos</a:t>
            </a:r>
          </a:p>
          <a:p>
            <a:pPr lvl="2"/>
            <a:r>
              <a:rPr lang="lt-LT" sz="1400" dirty="0"/>
              <a:t>2.2.2. XX–XXI amžiaus FMK komponavimo metodai </a:t>
            </a:r>
          </a:p>
          <a:p>
            <a:r>
              <a:rPr lang="lt-LT" sz="1400" b="1" dirty="0"/>
              <a:t> </a:t>
            </a:r>
            <a:endParaRPr lang="lt-LT" sz="1400" dirty="0"/>
          </a:p>
          <a:p>
            <a:pPr lvl="0"/>
            <a:r>
              <a:rPr lang="lt-LT" sz="1400" b="1" dirty="0"/>
              <a:t>3. FIGŪRINIO KOMPONAVIMO PRAKTIKA </a:t>
            </a:r>
            <a:endParaRPr lang="lt-LT" sz="1400" dirty="0"/>
          </a:p>
          <a:p>
            <a:pPr lvl="1"/>
            <a:r>
              <a:rPr lang="lt-LT" sz="1400" dirty="0"/>
              <a:t>3.1. </a:t>
            </a:r>
            <a:r>
              <a:rPr lang="lt-LT" sz="1400" dirty="0" err="1"/>
              <a:t>Figūriškumo</a:t>
            </a:r>
            <a:r>
              <a:rPr lang="lt-LT" sz="1400" dirty="0"/>
              <a:t> apraiškos </a:t>
            </a:r>
            <a:r>
              <a:rPr lang="lt-LT" sz="1400" dirty="0" err="1"/>
              <a:t>prekompoziciniuose</a:t>
            </a:r>
            <a:r>
              <a:rPr lang="lt-LT" sz="1400" dirty="0"/>
              <a:t> kūrybos sprendimuose</a:t>
            </a:r>
          </a:p>
          <a:p>
            <a:pPr lvl="2"/>
            <a:r>
              <a:rPr lang="lt-LT" sz="1400" dirty="0"/>
              <a:t>3.1.1. Figūrinės muzikos </a:t>
            </a:r>
            <a:r>
              <a:rPr lang="lt-LT" sz="1400" dirty="0" err="1"/>
              <a:t>prekompozicijos</a:t>
            </a:r>
            <a:r>
              <a:rPr lang="lt-LT" sz="1400" dirty="0"/>
              <a:t> (FMP) sampratos kontekstai</a:t>
            </a:r>
          </a:p>
          <a:p>
            <a:pPr lvl="2"/>
            <a:r>
              <a:rPr lang="lt-LT" sz="1400" dirty="0"/>
              <a:t>3.1.2. FMP sprendimai kompozicinėje praktikoje</a:t>
            </a:r>
          </a:p>
          <a:p>
            <a:pPr lvl="3"/>
            <a:r>
              <a:rPr lang="lt-LT" sz="1400" dirty="0"/>
              <a:t>3.1.2.1. FMP sprendimai kaip muzikinės medžiagos atrankos įrankis</a:t>
            </a:r>
          </a:p>
          <a:p>
            <a:pPr lvl="3"/>
            <a:r>
              <a:rPr lang="lt-LT" sz="1400" dirty="0"/>
              <a:t>3.1.2.2. Geometrinių linijų išdėstymo determinuota FMP struktūra</a:t>
            </a:r>
          </a:p>
          <a:p>
            <a:pPr lvl="3"/>
            <a:r>
              <a:rPr lang="lt-LT" sz="1400" dirty="0"/>
              <a:t>3.1.2.3. Erdvės taškų jungimo modelis FMP </a:t>
            </a:r>
            <a:r>
              <a:rPr lang="lt-LT" sz="1400" dirty="0" err="1"/>
              <a:t>prekompozicijoje</a:t>
            </a:r>
            <a:endParaRPr lang="lt-LT" sz="1400" dirty="0"/>
          </a:p>
          <a:p>
            <a:pPr lvl="1"/>
            <a:r>
              <a:rPr lang="lt-LT" sz="1400" dirty="0"/>
              <a:t>3.2. Muzikinių ir vizualiųjų parametrų sąveika figūrinio komponavimo procese </a:t>
            </a:r>
          </a:p>
          <a:p>
            <a:pPr lvl="1"/>
            <a:r>
              <a:rPr lang="lt-LT" sz="1400" dirty="0"/>
              <a:t> 3.3.Figūrinė notacija kaip antrinis kūrybinis rezultatas </a:t>
            </a:r>
          </a:p>
          <a:p>
            <a:pPr lvl="2"/>
            <a:r>
              <a:rPr lang="lt-LT" sz="1400" dirty="0"/>
              <a:t>3.3.1. Ričardo Kabelio „Mini </a:t>
            </a:r>
            <a:r>
              <a:rPr lang="lt-LT" sz="1400" dirty="0" err="1"/>
              <a:t>duo</a:t>
            </a:r>
            <a:r>
              <a:rPr lang="lt-LT" sz="1400" dirty="0"/>
              <a:t>“ (1991) figūrinės partitūros atvejo analizė</a:t>
            </a:r>
          </a:p>
          <a:p>
            <a:pPr lvl="2"/>
            <a:r>
              <a:rPr lang="lt-LT" sz="1400" dirty="0"/>
              <a:t>3.3.2. Agnės </a:t>
            </a:r>
            <a:r>
              <a:rPr lang="lt-LT" sz="1400" dirty="0" err="1"/>
              <a:t>Mažulienės</a:t>
            </a:r>
            <a:r>
              <a:rPr lang="lt-LT" sz="1400" dirty="0"/>
              <a:t> „</a:t>
            </a:r>
            <a:r>
              <a:rPr lang="lt-LT" sz="1400" dirty="0" err="1"/>
              <a:t>Volumen</a:t>
            </a:r>
            <a:r>
              <a:rPr lang="lt-LT" sz="1400" dirty="0"/>
              <a:t>“ (2019) figūrinės partitūros atvejo analizė</a:t>
            </a:r>
          </a:p>
        </p:txBody>
      </p:sp>
    </p:spTree>
    <p:extLst>
      <p:ext uri="{BB962C8B-B14F-4D97-AF65-F5344CB8AC3E}">
        <p14:creationId xmlns:p14="http://schemas.microsoft.com/office/powerpoint/2010/main" val="2812148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39" y="764704"/>
            <a:ext cx="61889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/>
              <a:t>Tyrimo metodai:</a:t>
            </a:r>
          </a:p>
          <a:p>
            <a:endParaRPr lang="lt-LT" dirty="0"/>
          </a:p>
          <a:p>
            <a:r>
              <a:rPr lang="lt-LT" dirty="0"/>
              <a:t>mokslinės literatūros, lyginamoji, konteksto, dokumentų analizė</a:t>
            </a:r>
          </a:p>
          <a:p>
            <a:endParaRPr lang="lt-LT" dirty="0"/>
          </a:p>
          <a:p>
            <a:r>
              <a:rPr lang="lt-LT" b="1" dirty="0"/>
              <a:t>Metodų taikymo būdai: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600" y="2564904"/>
            <a:ext cx="646016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Konsultacijos su kitų meno bei mokslo sričių specialistais;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Informacijos paieška fonduose, archyvuose, duomenų bazėse;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Etimologinių reikšmių analizė, dėmesys sąvokoms;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Susirašinėjimas su mokslininkais, fondų sklaidos atstovais;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Bendradarbiavimas su autoriais, netyrinėtos medžiagos paieška;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Kompozitorių asmeninių archyvų bei rankraščių tyrinėjimas;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Bendravimas su giminingų temų tyrėjais;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Interviu komponavimo metodų klausimais.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74882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74567" y="4509120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/>
              <a:t>Ačiū už dėmesį!</a:t>
            </a:r>
          </a:p>
        </p:txBody>
      </p:sp>
      <p:pic>
        <p:nvPicPr>
          <p:cNvPr id="5" name="Picture 1" descr="LMTA zenklas_N_0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844824"/>
            <a:ext cx="2029613" cy="2187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1650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442</Words>
  <Application>Microsoft Office PowerPoint</Application>
  <PresentationFormat>On-screen Show (4:3)</PresentationFormat>
  <Paragraphs>64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tema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Rytis</dc:creator>
  <cp:lastModifiedBy>Agnė Agnetė Mažulienė</cp:lastModifiedBy>
  <cp:revision>42</cp:revision>
  <dcterms:created xsi:type="dcterms:W3CDTF">2019-11-12T09:54:46Z</dcterms:created>
  <dcterms:modified xsi:type="dcterms:W3CDTF">2021-08-22T09:59:29Z</dcterms:modified>
</cp:coreProperties>
</file>